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sldIdLst>
    <p:sldId id="279" r:id="rId2"/>
    <p:sldId id="298" r:id="rId3"/>
    <p:sldId id="299" r:id="rId4"/>
    <p:sldId id="300" r:id="rId5"/>
    <p:sldId id="307" r:id="rId6"/>
    <p:sldId id="303" r:id="rId7"/>
    <p:sldId id="305" r:id="rId8"/>
    <p:sldId id="306" r:id="rId9"/>
    <p:sldId id="308" r:id="rId10"/>
    <p:sldId id="309" r:id="rId11"/>
    <p:sldId id="304" r:id="rId12"/>
    <p:sldId id="301" r:id="rId13"/>
    <p:sldId id="302" r:id="rId14"/>
    <p:sldId id="310" r:id="rId15"/>
    <p:sldId id="324" r:id="rId16"/>
    <p:sldId id="326" r:id="rId17"/>
    <p:sldId id="327" r:id="rId18"/>
    <p:sldId id="328" r:id="rId19"/>
    <p:sldId id="322" r:id="rId20"/>
    <p:sldId id="330" r:id="rId21"/>
    <p:sldId id="311" r:id="rId22"/>
    <p:sldId id="272" r:id="rId23"/>
    <p:sldId id="289" r:id="rId24"/>
    <p:sldId id="296" r:id="rId25"/>
    <p:sldId id="313" r:id="rId26"/>
    <p:sldId id="314" r:id="rId27"/>
    <p:sldId id="318" r:id="rId28"/>
    <p:sldId id="319" r:id="rId29"/>
    <p:sldId id="317" r:id="rId30"/>
    <p:sldId id="321" r:id="rId31"/>
    <p:sldId id="325" r:id="rId32"/>
  </p:sldIdLst>
  <p:sldSz cx="12192000" cy="6858000"/>
  <p:notesSz cx="6858000" cy="9144000"/>
  <p:defaultTextStyle>
    <a:defPPr>
      <a:defRPr lang="sr-Latn-C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9097B3"/>
    <a:srgbClr val="D64700"/>
    <a:srgbClr val="FFCAB0"/>
    <a:srgbClr val="17375E"/>
    <a:srgbClr val="C83103"/>
    <a:srgbClr val="516646"/>
    <a:srgbClr val="8E6134"/>
    <a:srgbClr val="A46B99"/>
    <a:srgbClr val="FFFB9C"/>
    <a:srgbClr val="92AB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263" autoAdjust="0"/>
    <p:restoredTop sz="95274" autoAdjust="0"/>
  </p:normalViewPr>
  <p:slideViewPr>
    <p:cSldViewPr>
      <p:cViewPr varScale="1">
        <p:scale>
          <a:sx n="84" d="100"/>
          <a:sy n="84" d="100"/>
        </p:scale>
        <p:origin x="691" y="67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4CF15B-528E-4203-A6AD-9E679C944FFB}" type="datetimeFigureOut">
              <a:rPr lang="en-US" smtClean="0"/>
              <a:t>4/19/2026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BEEB450-0B69-4B94-B60E-EB09EE34C55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234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r-Latn-RS" smtClean="0"/>
              <a:t>Ovaj proces</a:t>
            </a:r>
            <a:r>
              <a:rPr lang="sr-Latn-RS" baseline="0" smtClean="0"/>
              <a:t> disanja se sastoji od nekoliko posebnih, međusobno povezanih i značajnih komponenti, kao što su: ventilacija pluća...</a:t>
            </a:r>
          </a:p>
          <a:p>
            <a:r>
              <a:rPr lang="sr-Latn-RS" baseline="0" smtClean="0"/>
              <a:t>Ono o čemu ćemo mi danas govoriti jesu faktori koji su neophodni da bi se plućna ventilacija odvijala neometano, kao i procena funkcije respiratornog sistema na osnovu plućne ventilacije. 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EEB450-0B69-4B94-B60E-EB09EE34C55D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0801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BEEB450-0B69-4B94-B60E-EB09EE34C55D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190171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8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sr-Latn-C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7C76F-FB00-4407-A414-CCFA6E64A61B}" type="datetimeFigureOut">
              <a:rPr lang="sr-Latn-CS" smtClean="0"/>
              <a:pPr/>
              <a:t>19.4.2026.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71E22-28F2-4B8A-8AA6-EB78600B014C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7C76F-FB00-4407-A414-CCFA6E64A61B}" type="datetimeFigureOut">
              <a:rPr lang="sr-Latn-CS" smtClean="0"/>
              <a:pPr/>
              <a:t>19.4.2026.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71E22-28F2-4B8A-8AA6-EB78600B014C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3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sr-Latn-C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7C76F-FB00-4407-A414-CCFA6E64A61B}" type="datetimeFigureOut">
              <a:rPr lang="sr-Latn-CS" smtClean="0"/>
              <a:pPr/>
              <a:t>19.4.2026.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71E22-28F2-4B8A-8AA6-EB78600B014C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C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3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C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7C76F-FB00-4407-A414-CCFA6E64A61B}" type="datetimeFigureOut">
              <a:rPr lang="sr-Latn-CS" smtClean="0"/>
              <a:pPr/>
              <a:t>19.4.2026.</a:t>
            </a:fld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71E22-28F2-4B8A-8AA6-EB78600B014C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sr-Latn-C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C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9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9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C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7C76F-FB00-4407-A414-CCFA6E64A61B}" type="datetimeFigureOut">
              <a:rPr lang="sr-Latn-CS" smtClean="0"/>
              <a:pPr/>
              <a:t>19.4.2026.</a:t>
            </a:fld>
            <a:endParaRPr lang="sr-Latn-C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71E22-28F2-4B8A-8AA6-EB78600B014C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C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7C76F-FB00-4407-A414-CCFA6E64A61B}" type="datetimeFigureOut">
              <a:rPr lang="sr-Latn-CS" smtClean="0"/>
              <a:pPr/>
              <a:t>19.4.2026.</a:t>
            </a:fld>
            <a:endParaRPr lang="sr-Latn-C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71E22-28F2-4B8A-8AA6-EB78600B014C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7C76F-FB00-4407-A414-CCFA6E64A61B}" type="datetimeFigureOut">
              <a:rPr lang="sr-Latn-CS" smtClean="0"/>
              <a:pPr/>
              <a:t>19.4.2026.</a:t>
            </a:fld>
            <a:endParaRPr lang="sr-Latn-C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71E22-28F2-4B8A-8AA6-EB78600B014C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2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sr-Latn-C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C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2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7C76F-FB00-4407-A414-CCFA6E64A61B}" type="datetimeFigureOut">
              <a:rPr lang="sr-Latn-CS" smtClean="0"/>
              <a:pPr/>
              <a:t>19.4.2026.</a:t>
            </a:fld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71E22-28F2-4B8A-8AA6-EB78600B014C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sr-Latn-C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r-Latn-C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7C76F-FB00-4407-A414-CCFA6E64A61B}" type="datetimeFigureOut">
              <a:rPr lang="sr-Latn-CS" smtClean="0"/>
              <a:pPr/>
              <a:t>19.4.2026.</a:t>
            </a:fld>
            <a:endParaRPr lang="sr-Latn-C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71E22-28F2-4B8A-8AA6-EB78600B014C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sr-Latn-C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7C76F-FB00-4407-A414-CCFA6E64A61B}" type="datetimeFigureOut">
              <a:rPr lang="sr-Latn-CS" smtClean="0"/>
              <a:pPr/>
              <a:t>19.4.2026.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71E22-28F2-4B8A-8AA6-EB78600B014C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41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sr-Latn-C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C7C76F-FB00-4407-A414-CCFA6E64A61B}" type="datetimeFigureOut">
              <a:rPr lang="sr-Latn-CS" smtClean="0"/>
              <a:pPr/>
              <a:t>19.4.2026.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071E22-28F2-4B8A-8AA6-EB78600B014C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sr-Latn-C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3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sr-Latn-C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C7C76F-FB00-4407-A414-CCFA6E64A61B}" type="datetimeFigureOut">
              <a:rPr lang="sr-Latn-CS" smtClean="0"/>
              <a:pPr/>
              <a:t>19.4.2026.</a:t>
            </a:fld>
            <a:endParaRPr lang="sr-Latn-C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3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r-Latn-C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3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071E22-28F2-4B8A-8AA6-EB78600B014C}" type="slidenum">
              <a:rPr lang="sr-Latn-CS" smtClean="0"/>
              <a:pPr/>
              <a:t>‹#›</a:t>
            </a:fld>
            <a:endParaRPr lang="sr-Latn-C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r-Latn-C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9.png"/><Relationship Id="rId5" Type="http://schemas.openxmlformats.org/officeDocument/2006/relationships/image" Target="../media/image15.jpg"/><Relationship Id="rId4" Type="http://schemas.openxmlformats.org/officeDocument/2006/relationships/image" Target="../media/image14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3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4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7.jp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50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e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5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FVM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220202" y="400154"/>
            <a:ext cx="1542189" cy="154218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744602"/>
            <a:ext cx="4038600" cy="3060338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609600" y="485447"/>
            <a:ext cx="4648200" cy="1371600"/>
          </a:xfrm>
          <a:prstGeom prst="roundRect">
            <a:avLst/>
          </a:prstGeom>
          <a:solidFill>
            <a:schemeClr val="bg1"/>
          </a:solidFill>
          <a:ln>
            <a:solidFill>
              <a:schemeClr val="tx2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algn="ctr"/>
            <a:r>
              <a:rPr lang="sr-Latn-R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Garamond" pitchFamily="18" charset="0"/>
              </a:rPr>
              <a:t>Univerzitet u Beogradu </a:t>
            </a:r>
          </a:p>
          <a:p>
            <a:pPr algn="ctr"/>
            <a:r>
              <a:rPr lang="sr-Latn-R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Garamond" pitchFamily="18" charset="0"/>
              </a:rPr>
              <a:t>Fakultet veterinarske medicine</a:t>
            </a:r>
          </a:p>
          <a:p>
            <a:pPr algn="ctr"/>
            <a:r>
              <a:rPr lang="sr-Latn-RS" sz="2400" b="1" dirty="0">
                <a:solidFill>
                  <a:schemeClr val="tx2">
                    <a:lumMod val="60000"/>
                    <a:lumOff val="40000"/>
                  </a:schemeClr>
                </a:solidFill>
                <a:latin typeface="Garamond" pitchFamily="18" charset="0"/>
              </a:rPr>
              <a:t>Katedra za fiziologiju i biohemiju</a:t>
            </a:r>
            <a:endParaRPr lang="en-US" sz="2400" b="1" dirty="0">
              <a:solidFill>
                <a:schemeClr val="tx2">
                  <a:lumMod val="60000"/>
                  <a:lumOff val="40000"/>
                </a:schemeClr>
              </a:solidFill>
              <a:latin typeface="Garamond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572000" y="2055614"/>
            <a:ext cx="2590800" cy="6858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600" b="1">
                <a:solidFill>
                  <a:schemeClr val="bg1"/>
                </a:solidFill>
                <a:latin typeface="Garamond" pitchFamily="18" charset="0"/>
              </a:rPr>
              <a:t>Vežba </a:t>
            </a:r>
            <a:r>
              <a:rPr lang="sr-Latn-RS" sz="3600" b="1" smtClean="0">
                <a:solidFill>
                  <a:schemeClr val="bg1"/>
                </a:solidFill>
                <a:latin typeface="Garamond" pitchFamily="18" charset="0"/>
              </a:rPr>
              <a:t>VI</a:t>
            </a:r>
            <a:endParaRPr lang="en-US" sz="3600" b="1" dirty="0">
              <a:solidFill>
                <a:schemeClr val="bg1"/>
              </a:solidFill>
              <a:latin typeface="Garamond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055826" y="2761929"/>
            <a:ext cx="9829800" cy="1276671"/>
          </a:xfrm>
          <a:prstGeom prst="roundRect">
            <a:avLst/>
          </a:prstGeom>
          <a:noFill/>
          <a:ln w="3810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800" b="1" smtClean="0">
                <a:solidFill>
                  <a:schemeClr val="tx2">
                    <a:lumMod val="75000"/>
                  </a:schemeClr>
                </a:solidFill>
                <a:latin typeface="Garamond" pitchFamily="18" charset="0"/>
              </a:rPr>
              <a:t>Uticaj </a:t>
            </a:r>
            <a:r>
              <a:rPr lang="sr-Latn-RS" sz="2800" b="1">
                <a:solidFill>
                  <a:schemeClr val="tx2">
                    <a:lumMod val="75000"/>
                  </a:schemeClr>
                </a:solidFill>
                <a:latin typeface="Garamond" pitchFamily="18" charset="0"/>
              </a:rPr>
              <a:t>surfaktanta i intrapleuralnog pritiska na disanje</a:t>
            </a:r>
          </a:p>
          <a:p>
            <a:pPr algn="ctr"/>
            <a:r>
              <a:rPr lang="sr-Latn-RS" sz="2800" b="1">
                <a:solidFill>
                  <a:schemeClr val="tx2">
                    <a:lumMod val="75000"/>
                  </a:schemeClr>
                </a:solidFill>
                <a:latin typeface="Garamond" pitchFamily="18" charset="0"/>
              </a:rPr>
              <a:t>Fiziološki parametri za procenu funkcije respiratornog sistema</a:t>
            </a:r>
            <a:endParaRPr lang="en-US" sz="2800" b="1" dirty="0">
              <a:solidFill>
                <a:schemeClr val="tx2">
                  <a:lumMod val="75000"/>
                </a:schemeClr>
              </a:solidFill>
              <a:latin typeface="Garamond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9067800" y="4453123"/>
            <a:ext cx="2487798" cy="2110745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366" y="4380533"/>
            <a:ext cx="3907834" cy="22559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358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/>
          <p:nvPr/>
        </p:nvSpPr>
        <p:spPr>
          <a:xfrm>
            <a:off x="990600" y="1256969"/>
            <a:ext cx="10210800" cy="68646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sz="2400" dirty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Fiziološki proces razmene gasova između organizma i spoljašnje sredine pri čemu se iz atmosfere preuzima O</a:t>
            </a:r>
            <a:r>
              <a:rPr lang="sr-Latn-RS" dirty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2</a:t>
            </a:r>
            <a:r>
              <a:rPr lang="sr-Latn-RS" sz="2400" dirty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, a iz organizma izbacuje CO</a:t>
            </a:r>
            <a:r>
              <a:rPr lang="sr-Latn-RS" dirty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2.</a:t>
            </a:r>
            <a:endParaRPr lang="en-US" dirty="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6248400" y="2678706"/>
            <a:ext cx="60071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sr-Latn-RS" sz="240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Ventilacija pluća.</a:t>
            </a:r>
          </a:p>
          <a:p>
            <a:pPr marL="342900" indent="-342900">
              <a:buAutoNum type="arabicPeriod"/>
            </a:pPr>
            <a:r>
              <a:rPr lang="sr-Latn-RS" sz="240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Razmena gasova između plućnih alveola i </a:t>
            </a:r>
            <a:r>
              <a:rPr lang="sr-Latn-RS" sz="240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kapilara (spoljašnje </a:t>
            </a:r>
            <a:r>
              <a:rPr lang="sr-Latn-RS" sz="240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disanje).</a:t>
            </a:r>
          </a:p>
          <a:p>
            <a:r>
              <a:rPr lang="sr-Latn-RS" sz="240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3.  Razmena </a:t>
            </a:r>
            <a:r>
              <a:rPr lang="sr-Latn-RS" sz="240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gasova između krvi i </a:t>
            </a:r>
            <a:r>
              <a:rPr lang="sr-Latn-RS" sz="240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intersticijalne</a:t>
            </a:r>
          </a:p>
          <a:p>
            <a:r>
              <a:rPr lang="sr-Latn-RS" sz="240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     tečnosti</a:t>
            </a:r>
            <a:r>
              <a:rPr lang="sr-Latn-RS" sz="240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 </a:t>
            </a:r>
            <a:r>
              <a:rPr lang="sr-Latn-RS" sz="240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(unutrašnje </a:t>
            </a:r>
            <a:r>
              <a:rPr lang="sr-Latn-RS" sz="240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disanje).</a:t>
            </a:r>
          </a:p>
          <a:p>
            <a:r>
              <a:rPr lang="sr-Latn-RS" sz="240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4.  Potrošnja O</a:t>
            </a:r>
            <a:r>
              <a:rPr lang="sr-Latn-RS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2</a:t>
            </a:r>
            <a:r>
              <a:rPr lang="sr-Latn-RS" sz="240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 i produkcija CO</a:t>
            </a:r>
            <a:r>
              <a:rPr lang="sr-Latn-RS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2</a:t>
            </a:r>
            <a:r>
              <a:rPr lang="sr-Latn-RS" sz="240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 u tkivima.</a:t>
            </a:r>
          </a:p>
          <a:p>
            <a:r>
              <a:rPr lang="sr-Latn-RS" sz="240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    (ćelijsko disanje).</a:t>
            </a:r>
          </a:p>
          <a:p>
            <a:r>
              <a:rPr lang="sr-Latn-RS" sz="240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5.  Regulacija ventilacije pluća. 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4724400" y="381000"/>
            <a:ext cx="2743200" cy="5334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200" b="1">
                <a:latin typeface="Garamond" pitchFamily="18" charset="0"/>
              </a:rPr>
              <a:t>Disanje</a:t>
            </a:r>
            <a:endParaRPr lang="en-US" sz="3200" b="1" dirty="0">
              <a:latin typeface="Garamond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4527" y="2281796"/>
            <a:ext cx="5486400" cy="3680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13535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3733800" y="381000"/>
            <a:ext cx="4724400" cy="5334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200" b="1">
                <a:latin typeface="Garamond" pitchFamily="18" charset="0"/>
              </a:rPr>
              <a:t>Ventilacija pluća</a:t>
            </a:r>
            <a:endParaRPr lang="en-US" sz="3200" b="1" dirty="0">
              <a:latin typeface="Garamond" pitchFamily="18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990600" y="1256969"/>
            <a:ext cx="10210800" cy="68646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sz="240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(Bio)mehanički proces tokom kojeg se vazduh usisava (udiše) i izbacuje (izdiše) iz pluća.</a:t>
            </a:r>
            <a:endParaRPr lang="en-US" dirty="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37862" y="2636721"/>
            <a:ext cx="3800487" cy="298742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5106" y="2636720"/>
            <a:ext cx="3377093" cy="2987429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2514600" y="5715002"/>
            <a:ext cx="2881794" cy="51776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400" b="1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Udisaj (inspirijum)</a:t>
            </a:r>
            <a:endParaRPr lang="en-US" b="1" dirty="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6870147" y="5715002"/>
            <a:ext cx="2881794" cy="51776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400" b="1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Izdisaj (ekspirijum)</a:t>
            </a:r>
            <a:endParaRPr lang="en-US" b="1" dirty="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3366606" y="2034541"/>
            <a:ext cx="1143000" cy="51776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00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Tok </a:t>
            </a:r>
          </a:p>
          <a:p>
            <a:pPr algn="ctr"/>
            <a:r>
              <a:rPr lang="sr-Latn-RS" sz="200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vazduha</a:t>
            </a:r>
            <a:endParaRPr lang="en-US" sz="1600" dirty="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7722153" y="2026218"/>
            <a:ext cx="1143000" cy="51776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000">
                <a:solidFill>
                  <a:srgbClr val="C83103"/>
                </a:solidFill>
                <a:latin typeface="Garamond" panose="02020404030301010803" pitchFamily="18" charset="0"/>
              </a:rPr>
              <a:t>Tok </a:t>
            </a:r>
          </a:p>
          <a:p>
            <a:pPr algn="ctr"/>
            <a:r>
              <a:rPr lang="sr-Latn-RS" sz="2000">
                <a:solidFill>
                  <a:srgbClr val="C83103"/>
                </a:solidFill>
                <a:latin typeface="Garamond" panose="02020404030301010803" pitchFamily="18" charset="0"/>
              </a:rPr>
              <a:t>vazduha</a:t>
            </a:r>
            <a:endParaRPr lang="en-US" sz="1600" dirty="0">
              <a:solidFill>
                <a:srgbClr val="C83103"/>
              </a:solidFill>
              <a:latin typeface="Garamond" panose="02020404030301010803" pitchFamily="18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2514600" y="6264033"/>
            <a:ext cx="7086600" cy="51776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40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Zajedno čine jedan tzv. </a:t>
            </a:r>
            <a:r>
              <a:rPr lang="sr-Latn-RS" sz="2400" b="1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respiratorni ciklus</a:t>
            </a:r>
            <a:r>
              <a:rPr lang="sr-Latn-RS" sz="240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.</a:t>
            </a:r>
            <a:endParaRPr lang="en-US" dirty="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55989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895600" y="381000"/>
            <a:ext cx="6400800" cy="5334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200" b="1">
                <a:latin typeface="Garamond" pitchFamily="18" charset="0"/>
              </a:rPr>
              <a:t>Ključni faktori za proces ventilacije</a:t>
            </a:r>
            <a:endParaRPr lang="en-US" sz="3200" b="1" dirty="0">
              <a:latin typeface="Garamond" pitchFamily="18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895600" y="914400"/>
            <a:ext cx="6400800" cy="417934"/>
          </a:xfrm>
          <a:prstGeom prst="round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400">
                <a:solidFill>
                  <a:schemeClr val="tx2">
                    <a:lumMod val="75000"/>
                  </a:schemeClr>
                </a:solidFill>
                <a:latin typeface="Garamond" pitchFamily="18" charset="0"/>
              </a:rPr>
              <a:t>1. Respiratorni mišići i elastičnost pluća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Garamond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1454703" y="1524001"/>
            <a:ext cx="2881794" cy="51776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400" b="1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Inspiratorni mišići</a:t>
            </a:r>
            <a:endParaRPr lang="en-US" b="1" dirty="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7862406" y="1524002"/>
            <a:ext cx="2881794" cy="51776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400" b="1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Ekspiratorni mišići</a:t>
            </a:r>
            <a:endParaRPr lang="en-US" b="1" dirty="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7214" y="3200400"/>
            <a:ext cx="3536773" cy="2780133"/>
          </a:xfrm>
          <a:prstGeom prst="rect">
            <a:avLst/>
          </a:prstGeom>
        </p:spPr>
      </p:pic>
      <p:sp>
        <p:nvSpPr>
          <p:cNvPr id="7" name="Rounded Rectangle 6"/>
          <p:cNvSpPr/>
          <p:nvPr/>
        </p:nvSpPr>
        <p:spPr>
          <a:xfrm>
            <a:off x="990600" y="2021394"/>
            <a:ext cx="4648201" cy="51776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sz="2000" b="1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1. </a:t>
            </a:r>
            <a:r>
              <a:rPr lang="sr-Latn-RS" sz="2000" b="1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Diaphragma</a:t>
            </a:r>
            <a:r>
              <a:rPr lang="sr-Latn-RS" sz="2000" b="1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 </a:t>
            </a:r>
            <a:r>
              <a:rPr lang="sr-Latn-RS" sz="200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– glavni inspiratorni mišići</a:t>
            </a:r>
            <a:endParaRPr lang="en-US" sz="2000" b="1" dirty="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990599" y="2402394"/>
            <a:ext cx="4648201" cy="51776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sz="2000" b="1">
                <a:solidFill>
                  <a:srgbClr val="17375E"/>
                </a:solidFill>
                <a:latin typeface="Garamond" panose="02020404030301010803" pitchFamily="18" charset="0"/>
              </a:rPr>
              <a:t>2. Mm. intercostales externi</a:t>
            </a:r>
            <a:endParaRPr lang="en-US" sz="2000" b="1" dirty="0">
              <a:solidFill>
                <a:srgbClr val="17375E"/>
              </a:solidFill>
              <a:latin typeface="Garamond" panose="02020404030301010803" pitchFamily="18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3200402"/>
            <a:ext cx="3161759" cy="2796941"/>
          </a:xfrm>
          <a:prstGeom prst="rect">
            <a:avLst/>
          </a:prstGeom>
        </p:spPr>
      </p:pic>
      <p:sp>
        <p:nvSpPr>
          <p:cNvPr id="12" name="Rounded Rectangle 11"/>
          <p:cNvSpPr/>
          <p:nvPr/>
        </p:nvSpPr>
        <p:spPr>
          <a:xfrm>
            <a:off x="952500" y="6172200"/>
            <a:ext cx="3886200" cy="51776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40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Inspirijum – aktivan proces</a:t>
            </a:r>
            <a:endParaRPr lang="en-US" dirty="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6477000" y="6170404"/>
            <a:ext cx="5638800" cy="51776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40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Ekspirijum – </a:t>
            </a:r>
            <a:r>
              <a:rPr lang="sr-Latn-RS" sz="2400" b="1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pasivan</a:t>
            </a:r>
            <a:r>
              <a:rPr lang="sr-Latn-RS" sz="240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 </a:t>
            </a:r>
            <a:r>
              <a:rPr lang="sr-Latn-RS" sz="240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proces u mirovanju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4152900" y="4081103"/>
            <a:ext cx="3886200" cy="51776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7200" b="1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1 : 1,2</a:t>
            </a:r>
            <a:endParaRPr lang="en-US" sz="6000" b="1" dirty="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7620003" y="2022511"/>
            <a:ext cx="4648201" cy="51776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sz="2000" b="1">
                <a:solidFill>
                  <a:schemeClr val="tx2">
                    <a:lumMod val="20000"/>
                    <a:lumOff val="80000"/>
                  </a:schemeClr>
                </a:solidFill>
                <a:latin typeface="Garamond" panose="02020404030301010803" pitchFamily="18" charset="0"/>
              </a:rPr>
              <a:t>1. Mm. intercostales interni</a:t>
            </a:r>
            <a:endParaRPr lang="en-US" sz="2000" b="1">
              <a:solidFill>
                <a:schemeClr val="tx2">
                  <a:lumMod val="20000"/>
                  <a:lumOff val="8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7620002" y="2403511"/>
            <a:ext cx="4648201" cy="51776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sz="2000" b="1">
                <a:solidFill>
                  <a:schemeClr val="tx2">
                    <a:lumMod val="20000"/>
                    <a:lumOff val="80000"/>
                  </a:schemeClr>
                </a:solidFill>
                <a:latin typeface="Garamond" panose="02020404030301010803" pitchFamily="18" charset="0"/>
              </a:rPr>
              <a:t>2. Abdominalni mišići</a:t>
            </a:r>
            <a:endParaRPr lang="en-US" sz="2000" b="1" dirty="0">
              <a:solidFill>
                <a:schemeClr val="tx2">
                  <a:lumMod val="20000"/>
                  <a:lumOff val="80000"/>
                </a:schemeClr>
              </a:solidFill>
              <a:latin typeface="Garamond" panose="02020404030301010803" pitchFamily="18" charset="0"/>
            </a:endParaRPr>
          </a:p>
        </p:txBody>
      </p:sp>
      <p:pic>
        <p:nvPicPr>
          <p:cNvPr id="17" name="Picture 1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60024" y="2798155"/>
            <a:ext cx="6316763" cy="3493140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>
          <a:xfrm>
            <a:off x="7620839" y="2013580"/>
            <a:ext cx="4648201" cy="51776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sz="2000" b="1">
                <a:solidFill>
                  <a:srgbClr val="C00000"/>
                </a:solidFill>
                <a:latin typeface="Garamond" panose="02020404030301010803" pitchFamily="18" charset="0"/>
              </a:rPr>
              <a:t>1. Mm. intercostales interni</a:t>
            </a:r>
            <a:endParaRPr lang="en-US" sz="2000" b="1">
              <a:solidFill>
                <a:srgbClr val="C00000"/>
              </a:solidFill>
              <a:latin typeface="Garamond" panose="02020404030301010803" pitchFamily="18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7620838" y="2394580"/>
            <a:ext cx="4648201" cy="51776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sz="2000" b="1">
                <a:solidFill>
                  <a:srgbClr val="C00000"/>
                </a:solidFill>
                <a:latin typeface="Garamond" panose="02020404030301010803" pitchFamily="18" charset="0"/>
              </a:rPr>
              <a:t>2. Abdominalni mišići</a:t>
            </a:r>
            <a:endParaRPr lang="en-US" sz="2000" b="1" dirty="0">
              <a:solidFill>
                <a:srgbClr val="C00000"/>
              </a:solidFill>
              <a:latin typeface="Garamond" panose="02020404030301010803" pitchFamily="18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5486400" y="6170404"/>
            <a:ext cx="6629400" cy="51776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40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Ekspirijum – </a:t>
            </a:r>
            <a:r>
              <a:rPr lang="sr-Latn-RS" sz="2400" b="1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aktivan</a:t>
            </a:r>
            <a:r>
              <a:rPr lang="sr-Latn-RS" sz="240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 proces tokom fizičke aktivnosti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5400151" y="1510680"/>
            <a:ext cx="2077498" cy="4496229"/>
            <a:chOff x="513302" y="-457200"/>
            <a:chExt cx="2077498" cy="4496229"/>
          </a:xfrm>
        </p:grpSpPr>
        <p:pic>
          <p:nvPicPr>
            <p:cNvPr id="26" name="Picture 25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3400" y="-457200"/>
              <a:ext cx="2057400" cy="4496229"/>
            </a:xfrm>
            <a:prstGeom prst="rect">
              <a:avLst/>
            </a:prstGeom>
          </p:spPr>
        </p:pic>
        <p:sp>
          <p:nvSpPr>
            <p:cNvPr id="27" name="Rounded Rectangle 26"/>
            <p:cNvSpPr/>
            <p:nvPr/>
          </p:nvSpPr>
          <p:spPr>
            <a:xfrm>
              <a:off x="513302" y="2662395"/>
              <a:ext cx="1752600" cy="517769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sr-Latn-RS" sz="2400" b="1" smtClean="0">
                  <a:solidFill>
                    <a:srgbClr val="D64700"/>
                  </a:solidFill>
                  <a:latin typeface="Garamond" panose="02020404030301010803" pitchFamily="18" charset="0"/>
                </a:rPr>
                <a:t>Elastičnost</a:t>
              </a:r>
              <a:endParaRPr lang="en-US" sz="2000" b="1" dirty="0">
                <a:solidFill>
                  <a:srgbClr val="D64700"/>
                </a:solidFill>
                <a:latin typeface="Garamond" panose="02020404030301010803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01780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3" grpId="1"/>
      <p:bldP spid="14" grpId="0"/>
      <p:bldP spid="14" grpId="1"/>
      <p:bldP spid="15" grpId="0"/>
      <p:bldP spid="16" grpId="0"/>
      <p:bldP spid="18" grpId="0"/>
      <p:bldP spid="19" grpId="0"/>
      <p:bldP spid="2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895600" y="381000"/>
            <a:ext cx="6400800" cy="5334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200" b="1">
                <a:latin typeface="Garamond" pitchFamily="18" charset="0"/>
              </a:rPr>
              <a:t>Ključni faktori za proces ventilacije</a:t>
            </a:r>
            <a:endParaRPr lang="en-US" sz="3200" b="1" dirty="0">
              <a:latin typeface="Garamond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14133" y="1332334"/>
            <a:ext cx="7521669" cy="5638801"/>
          </a:xfrm>
          <a:prstGeom prst="rect">
            <a:avLst/>
          </a:prstGeom>
        </p:spPr>
      </p:pic>
      <p:sp>
        <p:nvSpPr>
          <p:cNvPr id="23" name="Rounded Rectangle 22"/>
          <p:cNvSpPr/>
          <p:nvPr/>
        </p:nvSpPr>
        <p:spPr>
          <a:xfrm>
            <a:off x="3124200" y="1628854"/>
            <a:ext cx="7429500" cy="68646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sz="240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Postoje patološka stanja pluća koja su praćena smanjenjem</a:t>
            </a:r>
          </a:p>
          <a:p>
            <a:r>
              <a:rPr lang="sr-Latn-RS" sz="240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n</a:t>
            </a:r>
            <a:r>
              <a:rPr lang="sr-Latn-RS" sz="240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jihove elastičnosti.</a:t>
            </a:r>
            <a:endParaRPr lang="en-US" dirty="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895600" y="914400"/>
            <a:ext cx="6400800" cy="417934"/>
          </a:xfrm>
          <a:prstGeom prst="round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400">
                <a:solidFill>
                  <a:schemeClr val="tx2">
                    <a:lumMod val="75000"/>
                  </a:schemeClr>
                </a:solidFill>
                <a:latin typeface="Garamond" pitchFamily="18" charset="0"/>
              </a:rPr>
              <a:t>1. Respiratorni mišići i elastičnost pluća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Garamond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3800" y="3733800"/>
            <a:ext cx="3711836" cy="2987040"/>
          </a:xfrm>
          <a:prstGeom prst="rect">
            <a:avLst/>
          </a:prstGeom>
        </p:spPr>
      </p:pic>
      <p:sp>
        <p:nvSpPr>
          <p:cNvPr id="28" name="Rounded Rectangle 27"/>
          <p:cNvSpPr/>
          <p:nvPr/>
        </p:nvSpPr>
        <p:spPr>
          <a:xfrm>
            <a:off x="7677150" y="3094049"/>
            <a:ext cx="3714750" cy="68646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sz="2400" i="1" smtClean="0">
                <a:solidFill>
                  <a:srgbClr val="C00000"/>
                </a:solidFill>
                <a:latin typeface="Garamond" panose="02020404030301010803" pitchFamily="18" charset="0"/>
              </a:rPr>
              <a:t>Emphysema pulmonum alveolare</a:t>
            </a:r>
            <a:endParaRPr lang="en-US" i="1" dirty="0">
              <a:solidFill>
                <a:srgbClr val="C00000"/>
              </a:solidFill>
              <a:latin typeface="Garamond" panose="02020404030301010803" pitchFamily="18" charset="0"/>
            </a:endParaRPr>
          </a:p>
        </p:txBody>
      </p:sp>
      <p:sp>
        <p:nvSpPr>
          <p:cNvPr id="29" name="Rounded Rectangle 28"/>
          <p:cNvSpPr/>
          <p:nvPr/>
        </p:nvSpPr>
        <p:spPr>
          <a:xfrm>
            <a:off x="6818443" y="2390019"/>
            <a:ext cx="5162550" cy="68646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sz="2400" b="1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Koja faza ventilacije će biti otežana?</a:t>
            </a:r>
            <a:endParaRPr lang="en-US" b="1" dirty="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6718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  <p:bldP spid="2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895600" y="381000"/>
            <a:ext cx="6400800" cy="5334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200" b="1">
                <a:latin typeface="Garamond" pitchFamily="18" charset="0"/>
              </a:rPr>
              <a:t>Ključni faktori za proces ventilacije</a:t>
            </a:r>
            <a:endParaRPr lang="en-US" sz="3200" b="1" dirty="0">
              <a:latin typeface="Garamond" pitchFamily="18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895600" y="914400"/>
            <a:ext cx="6400800" cy="417934"/>
          </a:xfrm>
          <a:prstGeom prst="round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400" smtClean="0">
                <a:solidFill>
                  <a:schemeClr val="tx2">
                    <a:lumMod val="75000"/>
                  </a:schemeClr>
                </a:solidFill>
                <a:latin typeface="Garamond" pitchFamily="18" charset="0"/>
              </a:rPr>
              <a:t>2. Intrapleuralni i alveolarni pritisak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Garamond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2057400"/>
            <a:ext cx="6982968" cy="4288536"/>
          </a:xfrm>
          <a:prstGeom prst="rect">
            <a:avLst/>
          </a:prstGeom>
        </p:spPr>
      </p:pic>
      <p:cxnSp>
        <p:nvCxnSpPr>
          <p:cNvPr id="6" name="Straight Arrow Connector 5"/>
          <p:cNvCxnSpPr/>
          <p:nvPr/>
        </p:nvCxnSpPr>
        <p:spPr>
          <a:xfrm>
            <a:off x="1524000" y="3657600"/>
            <a:ext cx="609600" cy="0"/>
          </a:xfrm>
          <a:prstGeom prst="straightConnector1">
            <a:avLst/>
          </a:prstGeom>
          <a:ln w="38100">
            <a:solidFill>
              <a:schemeClr val="tx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Rounded Rectangle 6"/>
          <p:cNvSpPr/>
          <p:nvPr/>
        </p:nvSpPr>
        <p:spPr>
          <a:xfrm>
            <a:off x="228600" y="3398715"/>
            <a:ext cx="1447800" cy="51776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40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Dušnik</a:t>
            </a:r>
            <a:endParaRPr lang="en-US" dirty="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762000" y="4463113"/>
            <a:ext cx="1447800" cy="51776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40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Parijetalni list pleure</a:t>
            </a:r>
            <a:endParaRPr lang="en-US" dirty="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cxnSp>
        <p:nvCxnSpPr>
          <p:cNvPr id="9" name="Straight Arrow Connector 8"/>
          <p:cNvCxnSpPr>
            <a:stCxn id="8" idx="3"/>
          </p:cNvCxnSpPr>
          <p:nvPr/>
        </p:nvCxnSpPr>
        <p:spPr>
          <a:xfrm>
            <a:off x="2209800" y="4721998"/>
            <a:ext cx="914400" cy="2402"/>
          </a:xfrm>
          <a:prstGeom prst="straightConnector1">
            <a:avLst/>
          </a:prstGeom>
          <a:ln w="38100">
            <a:solidFill>
              <a:schemeClr val="tx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>
            <a:stCxn id="13" idx="3"/>
          </p:cNvCxnSpPr>
          <p:nvPr/>
        </p:nvCxnSpPr>
        <p:spPr>
          <a:xfrm flipV="1">
            <a:off x="2209800" y="4980882"/>
            <a:ext cx="1447800" cy="770878"/>
          </a:xfrm>
          <a:prstGeom prst="straightConnector1">
            <a:avLst/>
          </a:prstGeom>
          <a:ln w="38100">
            <a:solidFill>
              <a:schemeClr val="tx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>
            <a:off x="762000" y="5492875"/>
            <a:ext cx="1447800" cy="51776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40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Visceralni list pleure</a:t>
            </a:r>
            <a:endParaRPr lang="en-US" dirty="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8077200" y="5092333"/>
            <a:ext cx="3075432" cy="51776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400" b="1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Intrapleuralni prostor</a:t>
            </a:r>
            <a:endParaRPr lang="en-US" b="1" dirty="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7086600" y="5351218"/>
            <a:ext cx="914400" cy="2402"/>
          </a:xfrm>
          <a:prstGeom prst="straightConnector1">
            <a:avLst/>
          </a:prstGeom>
          <a:ln w="38100">
            <a:solidFill>
              <a:schemeClr val="tx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ounded Rectangle 17"/>
          <p:cNvSpPr/>
          <p:nvPr/>
        </p:nvSpPr>
        <p:spPr>
          <a:xfrm>
            <a:off x="8098536" y="5510267"/>
            <a:ext cx="4245864" cy="51776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sz="240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G</a:t>
            </a:r>
            <a:r>
              <a:rPr lang="sr-Latn-RS" sz="240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otovo </a:t>
            </a:r>
            <a:r>
              <a:rPr lang="sr-Latn-RS" sz="2400" smtClean="0">
                <a:solidFill>
                  <a:srgbClr val="C00000"/>
                </a:solidFill>
                <a:latin typeface="Garamond" panose="02020404030301010803" pitchFamily="18" charset="0"/>
              </a:rPr>
              <a:t>uvek negativan </a:t>
            </a:r>
            <a:r>
              <a:rPr lang="sr-Latn-RS" sz="240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pritisak.</a:t>
            </a:r>
            <a:endParaRPr lang="en-US" dirty="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19" name="Rounded Rectangle 18"/>
          <p:cNvSpPr/>
          <p:nvPr/>
        </p:nvSpPr>
        <p:spPr>
          <a:xfrm>
            <a:off x="9305925" y="2528861"/>
            <a:ext cx="2762250" cy="51776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sz="2400" b="1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Alveole pluća</a:t>
            </a:r>
            <a:endParaRPr lang="en-US" b="1" dirty="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cxnSp>
        <p:nvCxnSpPr>
          <p:cNvPr id="22" name="Straight Arrow Connector 21"/>
          <p:cNvCxnSpPr/>
          <p:nvPr/>
        </p:nvCxnSpPr>
        <p:spPr>
          <a:xfrm flipH="1">
            <a:off x="8391525" y="2787746"/>
            <a:ext cx="914400" cy="2402"/>
          </a:xfrm>
          <a:prstGeom prst="straightConnector1">
            <a:avLst/>
          </a:prstGeom>
          <a:ln w="38100">
            <a:solidFill>
              <a:schemeClr val="tx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9296400" y="2963788"/>
            <a:ext cx="2947416" cy="869854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sz="2400" smtClean="0">
                <a:solidFill>
                  <a:srgbClr val="C00000"/>
                </a:solidFill>
                <a:latin typeface="Garamond" panose="02020404030301010803" pitchFamily="18" charset="0"/>
              </a:rPr>
              <a:t>Smenjuju</a:t>
            </a:r>
            <a:r>
              <a:rPr lang="sr-Latn-RS" sz="240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 se poztivan</a:t>
            </a:r>
          </a:p>
          <a:p>
            <a:r>
              <a:rPr lang="sr-Latn-RS" sz="240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i negativan pritisak.</a:t>
            </a:r>
            <a:endParaRPr lang="en-US" dirty="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41876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3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895600" y="381000"/>
            <a:ext cx="6400800" cy="5334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200" b="1">
                <a:latin typeface="Garamond" pitchFamily="18" charset="0"/>
              </a:rPr>
              <a:t>Ključni faktori za proces ventilacije</a:t>
            </a:r>
            <a:endParaRPr lang="en-US" sz="3200" b="1" dirty="0">
              <a:latin typeface="Garamond" pitchFamily="18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895600" y="914400"/>
            <a:ext cx="6400800" cy="417934"/>
          </a:xfrm>
          <a:prstGeom prst="round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400" smtClean="0">
                <a:solidFill>
                  <a:schemeClr val="tx2">
                    <a:lumMod val="75000"/>
                  </a:schemeClr>
                </a:solidFill>
                <a:latin typeface="Garamond" pitchFamily="18" charset="0"/>
              </a:rPr>
              <a:t>2. Intrapleuralni i alveolarni pritisak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Garamond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2057400"/>
            <a:ext cx="6982968" cy="4288536"/>
          </a:xfrm>
          <a:prstGeom prst="rect">
            <a:avLst/>
          </a:prstGeom>
        </p:spPr>
      </p:pic>
      <p:sp>
        <p:nvSpPr>
          <p:cNvPr id="20" name="Oval 19"/>
          <p:cNvSpPr/>
          <p:nvPr/>
        </p:nvSpPr>
        <p:spPr>
          <a:xfrm>
            <a:off x="2286000" y="1676400"/>
            <a:ext cx="914400" cy="5334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Connector 11"/>
          <p:cNvCxnSpPr>
            <a:stCxn id="20" idx="4"/>
          </p:cNvCxnSpPr>
          <p:nvPr/>
        </p:nvCxnSpPr>
        <p:spPr>
          <a:xfrm>
            <a:off x="2743200" y="2209800"/>
            <a:ext cx="0" cy="137160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2448087" y="1742670"/>
            <a:ext cx="590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b="1" smtClean="0">
                <a:solidFill>
                  <a:schemeClr val="bg1"/>
                </a:solidFill>
                <a:latin typeface="Garamond" panose="02020404030301010803" pitchFamily="18" charset="0"/>
              </a:rPr>
              <a:t>P=0</a:t>
            </a:r>
            <a:endParaRPr lang="en-US" b="1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009974" y="3429000"/>
            <a:ext cx="590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b="1" smtClean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P=0</a:t>
            </a:r>
            <a:endParaRPr lang="en-US" b="1">
              <a:solidFill>
                <a:schemeClr val="tx2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cxnSp>
        <p:nvCxnSpPr>
          <p:cNvPr id="25" name="Straight Connector 24"/>
          <p:cNvCxnSpPr/>
          <p:nvPr/>
        </p:nvCxnSpPr>
        <p:spPr>
          <a:xfrm rot="16200000">
            <a:off x="8153400" y="4495800"/>
            <a:ext cx="0" cy="137160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Oval 25"/>
          <p:cNvSpPr/>
          <p:nvPr/>
        </p:nvSpPr>
        <p:spPr>
          <a:xfrm>
            <a:off x="8787180" y="4914899"/>
            <a:ext cx="914400" cy="5334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/>
          <p:cNvSpPr txBox="1"/>
          <p:nvPr/>
        </p:nvSpPr>
        <p:spPr>
          <a:xfrm>
            <a:off x="8853086" y="4996933"/>
            <a:ext cx="782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b="1" smtClean="0">
                <a:solidFill>
                  <a:schemeClr val="bg1"/>
                </a:solidFill>
                <a:latin typeface="Garamond" panose="02020404030301010803" pitchFamily="18" charset="0"/>
              </a:rPr>
              <a:t>P= - 5</a:t>
            </a:r>
            <a:endParaRPr lang="en-US" b="1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 rot="16200000">
            <a:off x="9067800" y="2095501"/>
            <a:ext cx="0" cy="137160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Oval 28"/>
          <p:cNvSpPr/>
          <p:nvPr/>
        </p:nvSpPr>
        <p:spPr>
          <a:xfrm>
            <a:off x="9701580" y="2514600"/>
            <a:ext cx="914400" cy="5334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9843078" y="2596635"/>
            <a:ext cx="647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b="1" smtClean="0">
                <a:solidFill>
                  <a:schemeClr val="bg1"/>
                </a:solidFill>
                <a:latin typeface="Garamond" panose="02020404030301010803" pitchFamily="18" charset="0"/>
              </a:rPr>
              <a:t>P= 0</a:t>
            </a:r>
            <a:endParaRPr lang="en-US" b="1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207767" y="6265271"/>
            <a:ext cx="21946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2400" b="1" smtClean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Pre inspirijuma</a:t>
            </a:r>
            <a:endParaRPr lang="en-US" sz="2400" b="1">
              <a:solidFill>
                <a:schemeClr val="tx2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889760"/>
            <a:ext cx="7827264" cy="4837176"/>
          </a:xfrm>
          <a:prstGeom prst="rect">
            <a:avLst/>
          </a:prstGeom>
        </p:spPr>
      </p:pic>
      <p:cxnSp>
        <p:nvCxnSpPr>
          <p:cNvPr id="34" name="Straight Connector 33"/>
          <p:cNvCxnSpPr>
            <a:endCxn id="35" idx="2"/>
          </p:cNvCxnSpPr>
          <p:nvPr/>
        </p:nvCxnSpPr>
        <p:spPr>
          <a:xfrm flipV="1">
            <a:off x="8382000" y="2781300"/>
            <a:ext cx="1828800" cy="1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4"/>
          <p:cNvSpPr/>
          <p:nvPr/>
        </p:nvSpPr>
        <p:spPr>
          <a:xfrm>
            <a:off x="10210800" y="2514600"/>
            <a:ext cx="914400" cy="5334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TextBox 35"/>
          <p:cNvSpPr txBox="1"/>
          <p:nvPr/>
        </p:nvSpPr>
        <p:spPr>
          <a:xfrm>
            <a:off x="10352298" y="2596635"/>
            <a:ext cx="647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b="1" smtClean="0">
                <a:solidFill>
                  <a:schemeClr val="bg1"/>
                </a:solidFill>
                <a:latin typeface="Garamond" panose="02020404030301010803" pitchFamily="18" charset="0"/>
              </a:rPr>
              <a:t>P= 0</a:t>
            </a:r>
            <a:endParaRPr lang="en-US" b="1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cxnSp>
        <p:nvCxnSpPr>
          <p:cNvPr id="37" name="Straight Connector 36"/>
          <p:cNvCxnSpPr/>
          <p:nvPr/>
        </p:nvCxnSpPr>
        <p:spPr>
          <a:xfrm rot="16200000">
            <a:off x="8763000" y="4495800"/>
            <a:ext cx="0" cy="1371600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8" name="Oval 37"/>
          <p:cNvSpPr/>
          <p:nvPr/>
        </p:nvSpPr>
        <p:spPr>
          <a:xfrm>
            <a:off x="9448800" y="4914899"/>
            <a:ext cx="914400" cy="5334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38"/>
          <p:cNvSpPr txBox="1"/>
          <p:nvPr/>
        </p:nvSpPr>
        <p:spPr>
          <a:xfrm>
            <a:off x="9458325" y="4996932"/>
            <a:ext cx="873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b="1" smtClean="0">
                <a:solidFill>
                  <a:schemeClr val="bg1"/>
                </a:solidFill>
                <a:latin typeface="Garamond" panose="02020404030301010803" pitchFamily="18" charset="0"/>
              </a:rPr>
              <a:t>P= - 16</a:t>
            </a:r>
            <a:endParaRPr lang="en-US" b="1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009974" y="3429000"/>
            <a:ext cx="590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b="1" smtClean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P=0</a:t>
            </a:r>
            <a:endParaRPr lang="en-US" b="1">
              <a:solidFill>
                <a:schemeClr val="tx2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41" name="Oval 40"/>
          <p:cNvSpPr/>
          <p:nvPr/>
        </p:nvSpPr>
        <p:spPr>
          <a:xfrm>
            <a:off x="2286000" y="1676400"/>
            <a:ext cx="914400" cy="5334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2" name="Straight Connector 41"/>
          <p:cNvCxnSpPr>
            <a:stCxn id="41" idx="4"/>
          </p:cNvCxnSpPr>
          <p:nvPr/>
        </p:nvCxnSpPr>
        <p:spPr>
          <a:xfrm>
            <a:off x="2743200" y="2209800"/>
            <a:ext cx="0" cy="137160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/>
          <p:cNvSpPr txBox="1"/>
          <p:nvPr/>
        </p:nvSpPr>
        <p:spPr>
          <a:xfrm>
            <a:off x="2448087" y="1742670"/>
            <a:ext cx="590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b="1" smtClean="0">
                <a:solidFill>
                  <a:schemeClr val="bg1"/>
                </a:solidFill>
                <a:latin typeface="Garamond" panose="02020404030301010803" pitchFamily="18" charset="0"/>
              </a:rPr>
              <a:t>P=0</a:t>
            </a:r>
            <a:endParaRPr lang="en-US" b="1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207767" y="6265271"/>
            <a:ext cx="26740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2400" b="1" smtClean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Tokom inspirijuma</a:t>
            </a:r>
            <a:endParaRPr lang="en-US" sz="2400" b="1">
              <a:solidFill>
                <a:schemeClr val="tx2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440" y="1889760"/>
            <a:ext cx="7827264" cy="4837176"/>
          </a:xfrm>
          <a:prstGeom prst="rect">
            <a:avLst/>
          </a:prstGeom>
        </p:spPr>
      </p:pic>
      <p:cxnSp>
        <p:nvCxnSpPr>
          <p:cNvPr id="46" name="Straight Connector 45"/>
          <p:cNvCxnSpPr>
            <a:endCxn id="47" idx="2"/>
          </p:cNvCxnSpPr>
          <p:nvPr/>
        </p:nvCxnSpPr>
        <p:spPr>
          <a:xfrm flipV="1">
            <a:off x="8397240" y="2781300"/>
            <a:ext cx="1828800" cy="1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Oval 46"/>
          <p:cNvSpPr/>
          <p:nvPr/>
        </p:nvSpPr>
        <p:spPr>
          <a:xfrm>
            <a:off x="10226040" y="2514600"/>
            <a:ext cx="914400" cy="5334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TextBox 47"/>
          <p:cNvSpPr txBox="1"/>
          <p:nvPr/>
        </p:nvSpPr>
        <p:spPr>
          <a:xfrm>
            <a:off x="10367538" y="2596635"/>
            <a:ext cx="647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b="1" smtClean="0">
                <a:solidFill>
                  <a:schemeClr val="bg1"/>
                </a:solidFill>
                <a:latin typeface="Garamond" panose="02020404030301010803" pitchFamily="18" charset="0"/>
              </a:rPr>
              <a:t>P= 0</a:t>
            </a:r>
            <a:endParaRPr lang="en-US" b="1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cxnSp>
        <p:nvCxnSpPr>
          <p:cNvPr id="49" name="Straight Connector 48"/>
          <p:cNvCxnSpPr/>
          <p:nvPr/>
        </p:nvCxnSpPr>
        <p:spPr>
          <a:xfrm rot="16200000">
            <a:off x="8778240" y="4495800"/>
            <a:ext cx="0" cy="1371600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Oval 49"/>
          <p:cNvSpPr/>
          <p:nvPr/>
        </p:nvSpPr>
        <p:spPr>
          <a:xfrm>
            <a:off x="9464040" y="4914899"/>
            <a:ext cx="914400" cy="5334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TextBox 50"/>
          <p:cNvSpPr txBox="1"/>
          <p:nvPr/>
        </p:nvSpPr>
        <p:spPr>
          <a:xfrm>
            <a:off x="9473565" y="4996932"/>
            <a:ext cx="873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b="1" smtClean="0">
                <a:solidFill>
                  <a:schemeClr val="bg1"/>
                </a:solidFill>
                <a:latin typeface="Garamond" panose="02020404030301010803" pitchFamily="18" charset="0"/>
              </a:rPr>
              <a:t>P= - 16</a:t>
            </a:r>
            <a:endParaRPr lang="en-US" b="1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025214" y="3429000"/>
            <a:ext cx="590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b="1" smtClean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P=0</a:t>
            </a:r>
            <a:endParaRPr lang="en-US" b="1">
              <a:solidFill>
                <a:schemeClr val="tx2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53" name="Oval 52"/>
          <p:cNvSpPr/>
          <p:nvPr/>
        </p:nvSpPr>
        <p:spPr>
          <a:xfrm>
            <a:off x="2301240" y="1676400"/>
            <a:ext cx="914400" cy="5334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4" name="Straight Connector 53"/>
          <p:cNvCxnSpPr>
            <a:stCxn id="53" idx="4"/>
          </p:cNvCxnSpPr>
          <p:nvPr/>
        </p:nvCxnSpPr>
        <p:spPr>
          <a:xfrm>
            <a:off x="2758440" y="2209800"/>
            <a:ext cx="0" cy="137160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" name="TextBox 54"/>
          <p:cNvSpPr txBox="1"/>
          <p:nvPr/>
        </p:nvSpPr>
        <p:spPr>
          <a:xfrm>
            <a:off x="2463327" y="1742670"/>
            <a:ext cx="590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b="1" smtClean="0">
                <a:solidFill>
                  <a:schemeClr val="bg1"/>
                </a:solidFill>
                <a:latin typeface="Garamond" panose="02020404030301010803" pitchFamily="18" charset="0"/>
              </a:rPr>
              <a:t>P=0</a:t>
            </a:r>
            <a:endParaRPr lang="en-US" b="1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23007" y="6265271"/>
            <a:ext cx="26740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2400" b="1" smtClean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Tokom inspirijuma</a:t>
            </a:r>
            <a:endParaRPr lang="en-US" sz="2400" b="1">
              <a:solidFill>
                <a:schemeClr val="tx2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pic>
        <p:nvPicPr>
          <p:cNvPr id="57" name="Picture 5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889760"/>
            <a:ext cx="7827264" cy="4837176"/>
          </a:xfrm>
          <a:prstGeom prst="rect">
            <a:avLst/>
          </a:prstGeom>
        </p:spPr>
      </p:pic>
      <p:cxnSp>
        <p:nvCxnSpPr>
          <p:cNvPr id="58" name="Straight Connector 57"/>
          <p:cNvCxnSpPr/>
          <p:nvPr/>
        </p:nvCxnSpPr>
        <p:spPr>
          <a:xfrm flipV="1">
            <a:off x="8991600" y="2781298"/>
            <a:ext cx="1828800" cy="1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Oval 58"/>
          <p:cNvSpPr/>
          <p:nvPr/>
        </p:nvSpPr>
        <p:spPr>
          <a:xfrm>
            <a:off x="10210800" y="2514600"/>
            <a:ext cx="914400" cy="5334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TextBox 59"/>
          <p:cNvSpPr txBox="1"/>
          <p:nvPr/>
        </p:nvSpPr>
        <p:spPr>
          <a:xfrm>
            <a:off x="10286231" y="2596634"/>
            <a:ext cx="782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b="1" smtClean="0">
                <a:solidFill>
                  <a:schemeClr val="bg1"/>
                </a:solidFill>
                <a:latin typeface="Garamond" panose="02020404030301010803" pitchFamily="18" charset="0"/>
              </a:rPr>
              <a:t>P= - 8</a:t>
            </a:r>
            <a:endParaRPr lang="en-US" b="1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cxnSp>
        <p:nvCxnSpPr>
          <p:cNvPr id="61" name="Straight Connector 60"/>
          <p:cNvCxnSpPr/>
          <p:nvPr/>
        </p:nvCxnSpPr>
        <p:spPr>
          <a:xfrm rot="16200000">
            <a:off x="8763000" y="4495800"/>
            <a:ext cx="0" cy="1371600"/>
          </a:xfrm>
          <a:prstGeom prst="line">
            <a:avLst/>
          </a:prstGeom>
          <a:ln w="38100">
            <a:solidFill>
              <a:schemeClr val="accent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" name="Oval 61"/>
          <p:cNvSpPr/>
          <p:nvPr/>
        </p:nvSpPr>
        <p:spPr>
          <a:xfrm>
            <a:off x="9448800" y="4914899"/>
            <a:ext cx="914400" cy="533400"/>
          </a:xfrm>
          <a:prstGeom prst="ellipse">
            <a:avLst/>
          </a:prstGeom>
          <a:solidFill>
            <a:schemeClr val="accent2">
              <a:lumMod val="75000"/>
            </a:schemeClr>
          </a:solidFill>
          <a:ln>
            <a:solidFill>
              <a:schemeClr val="accent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TextBox 62"/>
          <p:cNvSpPr txBox="1"/>
          <p:nvPr/>
        </p:nvSpPr>
        <p:spPr>
          <a:xfrm>
            <a:off x="9458325" y="4996932"/>
            <a:ext cx="87395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b="1" smtClean="0">
                <a:solidFill>
                  <a:schemeClr val="bg1"/>
                </a:solidFill>
                <a:latin typeface="Garamond" panose="02020404030301010803" pitchFamily="18" charset="0"/>
              </a:rPr>
              <a:t>P= - 16</a:t>
            </a:r>
            <a:endParaRPr lang="en-US" b="1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64" name="Oval 63"/>
          <p:cNvSpPr/>
          <p:nvPr/>
        </p:nvSpPr>
        <p:spPr>
          <a:xfrm>
            <a:off x="2286000" y="1676400"/>
            <a:ext cx="914400" cy="5334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5" name="Straight Connector 64"/>
          <p:cNvCxnSpPr>
            <a:stCxn id="64" idx="4"/>
          </p:cNvCxnSpPr>
          <p:nvPr/>
        </p:nvCxnSpPr>
        <p:spPr>
          <a:xfrm>
            <a:off x="2743200" y="2209800"/>
            <a:ext cx="0" cy="137160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TextBox 65"/>
          <p:cNvSpPr txBox="1"/>
          <p:nvPr/>
        </p:nvSpPr>
        <p:spPr>
          <a:xfrm>
            <a:off x="2351906" y="1746421"/>
            <a:ext cx="782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b="1" smtClean="0">
                <a:solidFill>
                  <a:schemeClr val="bg1"/>
                </a:solidFill>
                <a:latin typeface="Garamond" panose="02020404030301010803" pitchFamily="18" charset="0"/>
              </a:rPr>
              <a:t>P= - 4</a:t>
            </a:r>
            <a:endParaRPr lang="en-US" b="1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207767" y="6265271"/>
            <a:ext cx="26740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2400" b="1" smtClean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Tokom inspirijuma</a:t>
            </a:r>
            <a:endParaRPr lang="en-US" sz="2400" b="1">
              <a:solidFill>
                <a:schemeClr val="tx2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cxnSp>
        <p:nvCxnSpPr>
          <p:cNvPr id="68" name="Straight Arrow Connector 67"/>
          <p:cNvCxnSpPr/>
          <p:nvPr/>
        </p:nvCxnSpPr>
        <p:spPr>
          <a:xfrm>
            <a:off x="1066800" y="3657600"/>
            <a:ext cx="1219200" cy="0"/>
          </a:xfrm>
          <a:prstGeom prst="straightConnector1">
            <a:avLst/>
          </a:prstGeom>
          <a:ln w="57150">
            <a:solidFill>
              <a:schemeClr val="tx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TextBox 68"/>
          <p:cNvSpPr txBox="1"/>
          <p:nvPr/>
        </p:nvSpPr>
        <p:spPr>
          <a:xfrm>
            <a:off x="207767" y="3775870"/>
            <a:ext cx="1710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2400" smtClean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Tok vazduha</a:t>
            </a:r>
            <a:endParaRPr lang="en-US" sz="2400">
              <a:solidFill>
                <a:schemeClr val="tx2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pic>
        <p:nvPicPr>
          <p:cNvPr id="70" name="Picture 6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1200" y="1889760"/>
            <a:ext cx="7827264" cy="4837176"/>
          </a:xfrm>
          <a:prstGeom prst="rect">
            <a:avLst/>
          </a:prstGeom>
        </p:spPr>
      </p:pic>
      <p:cxnSp>
        <p:nvCxnSpPr>
          <p:cNvPr id="71" name="Straight Connector 70"/>
          <p:cNvCxnSpPr/>
          <p:nvPr/>
        </p:nvCxnSpPr>
        <p:spPr>
          <a:xfrm flipV="1">
            <a:off x="8991600" y="2781298"/>
            <a:ext cx="1828800" cy="1"/>
          </a:xfrm>
          <a:prstGeom prst="line">
            <a:avLst/>
          </a:prstGeom>
          <a:ln w="38100">
            <a:solidFill>
              <a:schemeClr val="accent3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Oval 71"/>
          <p:cNvSpPr/>
          <p:nvPr/>
        </p:nvSpPr>
        <p:spPr>
          <a:xfrm>
            <a:off x="10210800" y="2514600"/>
            <a:ext cx="914400" cy="5334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TextBox 72"/>
          <p:cNvSpPr txBox="1"/>
          <p:nvPr/>
        </p:nvSpPr>
        <p:spPr>
          <a:xfrm>
            <a:off x="10324866" y="2596632"/>
            <a:ext cx="647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b="1" smtClean="0">
                <a:solidFill>
                  <a:schemeClr val="bg1"/>
                </a:solidFill>
                <a:latin typeface="Garamond" panose="02020404030301010803" pitchFamily="18" charset="0"/>
              </a:rPr>
              <a:t>P= 8</a:t>
            </a:r>
            <a:endParaRPr lang="en-US" b="1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cxnSp>
        <p:nvCxnSpPr>
          <p:cNvPr id="74" name="Straight Connector 73"/>
          <p:cNvCxnSpPr/>
          <p:nvPr/>
        </p:nvCxnSpPr>
        <p:spPr>
          <a:xfrm rot="16200000">
            <a:off x="8763000" y="4495800"/>
            <a:ext cx="0" cy="137160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5" name="Oval 74"/>
          <p:cNvSpPr/>
          <p:nvPr/>
        </p:nvSpPr>
        <p:spPr>
          <a:xfrm>
            <a:off x="9448800" y="4914899"/>
            <a:ext cx="914400" cy="5334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TextBox 75"/>
          <p:cNvSpPr txBox="1"/>
          <p:nvPr/>
        </p:nvSpPr>
        <p:spPr>
          <a:xfrm>
            <a:off x="9458325" y="4996932"/>
            <a:ext cx="782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b="1" smtClean="0">
                <a:solidFill>
                  <a:schemeClr val="bg1"/>
                </a:solidFill>
                <a:latin typeface="Garamond" panose="02020404030301010803" pitchFamily="18" charset="0"/>
              </a:rPr>
              <a:t>P= - 2</a:t>
            </a:r>
            <a:endParaRPr lang="en-US" b="1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77" name="Oval 76"/>
          <p:cNvSpPr/>
          <p:nvPr/>
        </p:nvSpPr>
        <p:spPr>
          <a:xfrm>
            <a:off x="2286000" y="1676400"/>
            <a:ext cx="914400" cy="533400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8" name="Straight Connector 77"/>
          <p:cNvCxnSpPr>
            <a:stCxn id="77" idx="4"/>
          </p:cNvCxnSpPr>
          <p:nvPr/>
        </p:nvCxnSpPr>
        <p:spPr>
          <a:xfrm>
            <a:off x="2743200" y="2209800"/>
            <a:ext cx="0" cy="1371600"/>
          </a:xfrm>
          <a:prstGeom prst="line">
            <a:avLst/>
          </a:prstGeom>
          <a:ln w="38100">
            <a:solidFill>
              <a:schemeClr val="accent3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TextBox 78"/>
          <p:cNvSpPr txBox="1"/>
          <p:nvPr/>
        </p:nvSpPr>
        <p:spPr>
          <a:xfrm>
            <a:off x="2419233" y="1768817"/>
            <a:ext cx="647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b="1" smtClean="0">
                <a:solidFill>
                  <a:schemeClr val="bg1"/>
                </a:solidFill>
                <a:latin typeface="Garamond" panose="02020404030301010803" pitchFamily="18" charset="0"/>
              </a:rPr>
              <a:t>P= 4</a:t>
            </a:r>
            <a:endParaRPr lang="en-US" b="1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207767" y="6265271"/>
            <a:ext cx="27252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2400" b="1" smtClean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Tokom ekspirijuma</a:t>
            </a:r>
            <a:endParaRPr lang="en-US" sz="2400" b="1">
              <a:solidFill>
                <a:schemeClr val="tx2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cxnSp>
        <p:nvCxnSpPr>
          <p:cNvPr id="81" name="Straight Arrow Connector 80"/>
          <p:cNvCxnSpPr/>
          <p:nvPr/>
        </p:nvCxnSpPr>
        <p:spPr>
          <a:xfrm flipH="1">
            <a:off x="1066800" y="3657600"/>
            <a:ext cx="1219200" cy="0"/>
          </a:xfrm>
          <a:prstGeom prst="straightConnector1">
            <a:avLst/>
          </a:prstGeom>
          <a:ln w="5715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TextBox 81"/>
          <p:cNvSpPr txBox="1"/>
          <p:nvPr/>
        </p:nvSpPr>
        <p:spPr>
          <a:xfrm>
            <a:off x="207767" y="3775870"/>
            <a:ext cx="1710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2400" smtClean="0">
                <a:solidFill>
                  <a:srgbClr val="C00000"/>
                </a:solidFill>
                <a:latin typeface="Garamond" panose="02020404030301010803" pitchFamily="18" charset="0"/>
              </a:rPr>
              <a:t>Tok vazduha</a:t>
            </a:r>
            <a:endParaRPr lang="en-US" sz="2400">
              <a:solidFill>
                <a:srgbClr val="C00000"/>
              </a:solidFill>
              <a:latin typeface="Garamond" panose="02020404030301010803" pitchFamily="18" charset="0"/>
            </a:endParaRPr>
          </a:p>
        </p:txBody>
      </p:sp>
      <p:pic>
        <p:nvPicPr>
          <p:cNvPr id="83" name="Picture 8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73535" y="3609975"/>
            <a:ext cx="1613057" cy="3071343"/>
          </a:xfrm>
          <a:prstGeom prst="rect">
            <a:avLst/>
          </a:prstGeom>
        </p:spPr>
      </p:pic>
      <p:pic>
        <p:nvPicPr>
          <p:cNvPr id="96" name="Picture 9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78633" y="2057400"/>
            <a:ext cx="6982968" cy="4288536"/>
          </a:xfrm>
          <a:prstGeom prst="rect">
            <a:avLst/>
          </a:prstGeom>
        </p:spPr>
      </p:pic>
      <p:sp>
        <p:nvSpPr>
          <p:cNvPr id="97" name="Oval 96"/>
          <p:cNvSpPr/>
          <p:nvPr/>
        </p:nvSpPr>
        <p:spPr>
          <a:xfrm>
            <a:off x="2349421" y="1710452"/>
            <a:ext cx="914400" cy="5334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8" name="Straight Connector 97"/>
          <p:cNvCxnSpPr>
            <a:stCxn id="97" idx="4"/>
          </p:cNvCxnSpPr>
          <p:nvPr/>
        </p:nvCxnSpPr>
        <p:spPr>
          <a:xfrm>
            <a:off x="2806621" y="2243852"/>
            <a:ext cx="0" cy="137160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9" name="TextBox 98"/>
          <p:cNvSpPr txBox="1"/>
          <p:nvPr/>
        </p:nvSpPr>
        <p:spPr>
          <a:xfrm>
            <a:off x="2511508" y="1776722"/>
            <a:ext cx="590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b="1" smtClean="0">
                <a:solidFill>
                  <a:schemeClr val="bg1"/>
                </a:solidFill>
                <a:latin typeface="Garamond" panose="02020404030301010803" pitchFamily="18" charset="0"/>
              </a:rPr>
              <a:t>P=0</a:t>
            </a:r>
            <a:endParaRPr lang="en-US" b="1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100" name="TextBox 99"/>
          <p:cNvSpPr txBox="1"/>
          <p:nvPr/>
        </p:nvSpPr>
        <p:spPr>
          <a:xfrm>
            <a:off x="1073395" y="3463052"/>
            <a:ext cx="5902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b="1" smtClean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P=0</a:t>
            </a:r>
            <a:endParaRPr lang="en-US" b="1">
              <a:solidFill>
                <a:schemeClr val="tx2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cxnSp>
        <p:nvCxnSpPr>
          <p:cNvPr id="101" name="Straight Connector 100"/>
          <p:cNvCxnSpPr/>
          <p:nvPr/>
        </p:nvCxnSpPr>
        <p:spPr>
          <a:xfrm rot="16200000">
            <a:off x="8077200" y="4529852"/>
            <a:ext cx="0" cy="1371600"/>
          </a:xfrm>
          <a:prstGeom prst="line">
            <a:avLst/>
          </a:prstGeom>
          <a:ln w="38100">
            <a:solidFill>
              <a:schemeClr val="accent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2" name="Oval 101"/>
          <p:cNvSpPr/>
          <p:nvPr/>
        </p:nvSpPr>
        <p:spPr>
          <a:xfrm>
            <a:off x="8610600" y="4948951"/>
            <a:ext cx="914400" cy="53340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TextBox 102"/>
          <p:cNvSpPr txBox="1"/>
          <p:nvPr/>
        </p:nvSpPr>
        <p:spPr>
          <a:xfrm>
            <a:off x="8676506" y="5030985"/>
            <a:ext cx="78258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b="1" smtClean="0">
                <a:solidFill>
                  <a:schemeClr val="bg1"/>
                </a:solidFill>
                <a:latin typeface="Garamond" panose="02020404030301010803" pitchFamily="18" charset="0"/>
              </a:rPr>
              <a:t>P= - 5</a:t>
            </a:r>
            <a:endParaRPr lang="en-US" b="1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cxnSp>
        <p:nvCxnSpPr>
          <p:cNvPr id="104" name="Straight Connector 103"/>
          <p:cNvCxnSpPr/>
          <p:nvPr/>
        </p:nvCxnSpPr>
        <p:spPr>
          <a:xfrm rot="16200000">
            <a:off x="9131221" y="2129553"/>
            <a:ext cx="0" cy="1371600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Oval 104"/>
          <p:cNvSpPr/>
          <p:nvPr/>
        </p:nvSpPr>
        <p:spPr>
          <a:xfrm>
            <a:off x="9765001" y="2548652"/>
            <a:ext cx="914400" cy="533400"/>
          </a:xfrm>
          <a:prstGeom prst="ellipse">
            <a:avLst/>
          </a:prstGeom>
          <a:solidFill>
            <a:schemeClr val="tx2">
              <a:lumMod val="60000"/>
              <a:lumOff val="4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TextBox 105"/>
          <p:cNvSpPr txBox="1"/>
          <p:nvPr/>
        </p:nvSpPr>
        <p:spPr>
          <a:xfrm>
            <a:off x="9906499" y="2630687"/>
            <a:ext cx="6479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b="1" smtClean="0">
                <a:solidFill>
                  <a:schemeClr val="bg1"/>
                </a:solidFill>
                <a:latin typeface="Garamond" panose="02020404030301010803" pitchFamily="18" charset="0"/>
              </a:rPr>
              <a:t>P= 0</a:t>
            </a:r>
            <a:endParaRPr lang="en-US" b="1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107" name="TextBox 106"/>
          <p:cNvSpPr txBox="1"/>
          <p:nvPr/>
        </p:nvSpPr>
        <p:spPr>
          <a:xfrm>
            <a:off x="271188" y="6299323"/>
            <a:ext cx="219464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2400" b="1" smtClean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Pre inspirijuma</a:t>
            </a:r>
            <a:endParaRPr lang="en-US" sz="2400" b="1">
              <a:solidFill>
                <a:schemeClr val="tx2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28599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1" fill="hold">
                      <p:stCondLst>
                        <p:cond delay="indefinite"/>
                      </p:stCondLst>
                      <p:childTnLst>
                        <p:par>
                          <p:cTn id="152" fill="hold">
                            <p:stCondLst>
                              <p:cond delay="0"/>
                            </p:stCondLst>
                            <p:childTnLst>
                              <p:par>
                                <p:cTn id="15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78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8" fill="hold">
                      <p:stCondLst>
                        <p:cond delay="indefinite"/>
                      </p:stCondLst>
                      <p:childTnLst>
                        <p:par>
                          <p:cTn id="229" fill="hold">
                            <p:stCondLst>
                              <p:cond delay="0"/>
                            </p:stCondLst>
                            <p:childTnLst>
                              <p:par>
                                <p:cTn id="23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3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2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4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7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3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4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6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7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4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6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9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2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5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8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1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4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1" fill="hold">
                      <p:stCondLst>
                        <p:cond delay="indefinite"/>
                      </p:stCondLst>
                      <p:childTnLst>
                        <p:par>
                          <p:cTn id="312" fill="hold">
                            <p:stCondLst>
                              <p:cond delay="0"/>
                            </p:stCondLst>
                            <p:childTnLst>
                              <p:par>
                                <p:cTn id="31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7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3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6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1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2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7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8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0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3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4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4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9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0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7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0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2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5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8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1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4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7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14" grpId="0"/>
      <p:bldP spid="24" grpId="0"/>
      <p:bldP spid="26" grpId="0" animBg="1"/>
      <p:bldP spid="27" grpId="0"/>
      <p:bldP spid="29" grpId="0" animBg="1"/>
      <p:bldP spid="30" grpId="0"/>
      <p:bldP spid="31" grpId="0"/>
      <p:bldP spid="35" grpId="0" animBg="1"/>
      <p:bldP spid="35" grpId="1" animBg="1"/>
      <p:bldP spid="36" grpId="0"/>
      <p:bldP spid="36" grpId="1"/>
      <p:bldP spid="38" grpId="0" animBg="1"/>
      <p:bldP spid="38" grpId="1" animBg="1"/>
      <p:bldP spid="39" grpId="0"/>
      <p:bldP spid="39" grpId="1"/>
      <p:bldP spid="40" grpId="0"/>
      <p:bldP spid="40" grpId="1"/>
      <p:bldP spid="41" grpId="0" animBg="1"/>
      <p:bldP spid="41" grpId="1" animBg="1"/>
      <p:bldP spid="43" grpId="0"/>
      <p:bldP spid="43" grpId="1"/>
      <p:bldP spid="44" grpId="0"/>
      <p:bldP spid="44" grpId="1"/>
      <p:bldP spid="47" grpId="0" animBg="1"/>
      <p:bldP spid="47" grpId="1" animBg="1"/>
      <p:bldP spid="48" grpId="0"/>
      <p:bldP spid="48" grpId="1"/>
      <p:bldP spid="50" grpId="0" animBg="1"/>
      <p:bldP spid="50" grpId="1" animBg="1"/>
      <p:bldP spid="51" grpId="0"/>
      <p:bldP spid="51" grpId="1"/>
      <p:bldP spid="52" grpId="0"/>
      <p:bldP spid="52" grpId="1"/>
      <p:bldP spid="53" grpId="0" animBg="1"/>
      <p:bldP spid="53" grpId="1" animBg="1"/>
      <p:bldP spid="55" grpId="0"/>
      <p:bldP spid="55" grpId="1"/>
      <p:bldP spid="56" grpId="0"/>
      <p:bldP spid="56" grpId="1"/>
      <p:bldP spid="59" grpId="0" animBg="1"/>
      <p:bldP spid="59" grpId="1" animBg="1"/>
      <p:bldP spid="60" grpId="0"/>
      <p:bldP spid="60" grpId="1"/>
      <p:bldP spid="62" grpId="0" animBg="1"/>
      <p:bldP spid="62" grpId="1" animBg="1"/>
      <p:bldP spid="63" grpId="0"/>
      <p:bldP spid="63" grpId="1"/>
      <p:bldP spid="64" grpId="0" animBg="1"/>
      <p:bldP spid="64" grpId="1" animBg="1"/>
      <p:bldP spid="66" grpId="0"/>
      <p:bldP spid="66" grpId="1"/>
      <p:bldP spid="67" grpId="0"/>
      <p:bldP spid="67" grpId="1"/>
      <p:bldP spid="69" grpId="0"/>
      <p:bldP spid="69" grpId="1"/>
      <p:bldP spid="72" grpId="0" animBg="1"/>
      <p:bldP spid="72" grpId="1" animBg="1"/>
      <p:bldP spid="73" grpId="0"/>
      <p:bldP spid="73" grpId="1"/>
      <p:bldP spid="75" grpId="0" animBg="1"/>
      <p:bldP spid="75" grpId="1" animBg="1"/>
      <p:bldP spid="76" grpId="0"/>
      <p:bldP spid="76" grpId="1"/>
      <p:bldP spid="77" grpId="0" animBg="1"/>
      <p:bldP spid="77" grpId="1" animBg="1"/>
      <p:bldP spid="79" grpId="0"/>
      <p:bldP spid="79" grpId="1"/>
      <p:bldP spid="80" grpId="0"/>
      <p:bldP spid="80" grpId="1"/>
      <p:bldP spid="82" grpId="0"/>
      <p:bldP spid="82" grpId="1"/>
      <p:bldP spid="97" grpId="0" animBg="1"/>
      <p:bldP spid="99" grpId="0"/>
      <p:bldP spid="100" grpId="0"/>
      <p:bldP spid="102" grpId="0" animBg="1"/>
      <p:bldP spid="103" grpId="0"/>
      <p:bldP spid="105" grpId="0" animBg="1"/>
      <p:bldP spid="106" grpId="0"/>
      <p:bldP spid="10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895600" y="381000"/>
            <a:ext cx="6400800" cy="5334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200" b="1">
                <a:latin typeface="Garamond" pitchFamily="18" charset="0"/>
              </a:rPr>
              <a:t>Ključni faktori za proces ventilacije</a:t>
            </a:r>
            <a:endParaRPr lang="en-US" sz="3200" b="1" dirty="0">
              <a:latin typeface="Garamond" pitchFamily="18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895600" y="914400"/>
            <a:ext cx="6400800" cy="417934"/>
          </a:xfrm>
          <a:prstGeom prst="round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400" smtClean="0">
                <a:solidFill>
                  <a:schemeClr val="tx2">
                    <a:lumMod val="75000"/>
                  </a:schemeClr>
                </a:solidFill>
                <a:latin typeface="Garamond" pitchFamily="18" charset="0"/>
              </a:rPr>
              <a:t>2. Intrapleuralni i alveolarni pritisak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Garamond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9600" y="1676400"/>
            <a:ext cx="5943600" cy="5042782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8763000" y="3581400"/>
            <a:ext cx="1460656" cy="37702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23900" b="1" smtClean="0">
                <a:solidFill>
                  <a:srgbClr val="C00000"/>
                </a:solidFill>
                <a:latin typeface="Garamond" panose="02020404030301010803" pitchFamily="18" charset="0"/>
              </a:rPr>
              <a:t>?</a:t>
            </a:r>
            <a:endParaRPr lang="en-US" sz="23900" b="1">
              <a:solidFill>
                <a:srgbClr val="C00000"/>
              </a:solidFill>
              <a:latin typeface="Garamond" panose="02020404030301010803" pitchFamily="18" charset="0"/>
            </a:endParaRPr>
          </a:p>
        </p:txBody>
      </p:sp>
      <p:sp>
        <p:nvSpPr>
          <p:cNvPr id="21" name="Rounded Rectangle 20"/>
          <p:cNvSpPr/>
          <p:nvPr/>
        </p:nvSpPr>
        <p:spPr>
          <a:xfrm>
            <a:off x="7010400" y="1752600"/>
            <a:ext cx="4832272" cy="149771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80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Šta će se dogoditi ukoliko dođe do otvaranja pleuralne šupljine prema spoljašnoj sredini?</a:t>
            </a:r>
            <a:endParaRPr lang="en-US" sz="2000" dirty="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24" name="Rounded Rectangle 23"/>
          <p:cNvSpPr/>
          <p:nvPr/>
        </p:nvSpPr>
        <p:spPr>
          <a:xfrm>
            <a:off x="7030616" y="3352800"/>
            <a:ext cx="4832272" cy="58331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4800" i="1" smtClean="0">
                <a:solidFill>
                  <a:srgbClr val="C00000"/>
                </a:solidFill>
                <a:latin typeface="Garamond" panose="02020404030301010803" pitchFamily="18" charset="0"/>
              </a:rPr>
              <a:t>Pneumothorax</a:t>
            </a:r>
            <a:endParaRPr lang="en-US" sz="2000" i="1" dirty="0">
              <a:solidFill>
                <a:srgbClr val="C00000"/>
              </a:solidFill>
              <a:latin typeface="Garamond" panose="02020404030301010803" pitchFamily="18" charset="0"/>
            </a:endParaRPr>
          </a:p>
        </p:txBody>
      </p:sp>
      <p:pic>
        <p:nvPicPr>
          <p:cNvPr id="25" name="Picture 2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9601" y="1676400"/>
            <a:ext cx="5943599" cy="5042782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609599" y="1676400"/>
            <a:ext cx="5943599" cy="5042781"/>
          </a:xfrm>
          <a:prstGeom prst="rect">
            <a:avLst/>
          </a:prstGeom>
        </p:spPr>
      </p:pic>
      <p:sp>
        <p:nvSpPr>
          <p:cNvPr id="27" name="Rounded Rectangle 26"/>
          <p:cNvSpPr/>
          <p:nvPr/>
        </p:nvSpPr>
        <p:spPr>
          <a:xfrm>
            <a:off x="3886200" y="3352800"/>
            <a:ext cx="2012874" cy="97745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800" smtClean="0">
                <a:solidFill>
                  <a:srgbClr val="C00000"/>
                </a:solidFill>
                <a:latin typeface="Garamond" panose="02020404030301010803" pitchFamily="18" charset="0"/>
              </a:rPr>
              <a:t>Kolaps</a:t>
            </a:r>
          </a:p>
          <a:p>
            <a:pPr algn="ctr"/>
            <a:r>
              <a:rPr lang="sr-Latn-RS" sz="2800" smtClean="0">
                <a:solidFill>
                  <a:srgbClr val="C00000"/>
                </a:solidFill>
                <a:latin typeface="Garamond" panose="02020404030301010803" pitchFamily="18" charset="0"/>
              </a:rPr>
              <a:t>plućnog krila</a:t>
            </a:r>
            <a:endParaRPr lang="en-US" sz="2000" dirty="0">
              <a:solidFill>
                <a:srgbClr val="C00000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6445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2" dur="1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10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895600" y="381000"/>
            <a:ext cx="6400800" cy="5334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200" b="1">
                <a:latin typeface="Garamond" pitchFamily="18" charset="0"/>
              </a:rPr>
              <a:t>Ključni faktori za proces ventilacije</a:t>
            </a:r>
            <a:endParaRPr lang="en-US" sz="3200" b="1" dirty="0">
              <a:latin typeface="Garamond" pitchFamily="18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895600" y="914400"/>
            <a:ext cx="6400800" cy="417934"/>
          </a:xfrm>
          <a:prstGeom prst="round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400" smtClean="0">
                <a:solidFill>
                  <a:schemeClr val="tx2">
                    <a:lumMod val="75000"/>
                  </a:schemeClr>
                </a:solidFill>
                <a:latin typeface="Garamond" pitchFamily="18" charset="0"/>
              </a:rPr>
              <a:t>3. Plućni surfaktant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Garamond" pitchFamily="18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2524" y="4191000"/>
            <a:ext cx="4007052" cy="2460900"/>
          </a:xfrm>
          <a:prstGeom prst="rect">
            <a:avLst/>
          </a:prstGeom>
        </p:spPr>
      </p:pic>
      <p:sp>
        <p:nvSpPr>
          <p:cNvPr id="28" name="TextBox 27"/>
          <p:cNvSpPr txBox="1"/>
          <p:nvPr/>
        </p:nvSpPr>
        <p:spPr>
          <a:xfrm>
            <a:off x="422515" y="1600200"/>
            <a:ext cx="46828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2000" smtClean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Postoji visok stepen </a:t>
            </a:r>
            <a:r>
              <a:rPr lang="sr-Latn-RS" sz="2000" b="1" smtClean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površinskog napona</a:t>
            </a:r>
          </a:p>
          <a:p>
            <a:r>
              <a:rPr lang="sr-Latn-RS" sz="2000" smtClean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na dodirnom sloju vazduha i tečnosti (vode).</a:t>
            </a:r>
            <a:endParaRPr lang="en-US" sz="2000">
              <a:solidFill>
                <a:schemeClr val="tx2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6324600" y="1601842"/>
            <a:ext cx="5956599" cy="5050058"/>
            <a:chOff x="6324600" y="1601842"/>
            <a:chExt cx="5956599" cy="5050058"/>
          </a:xfrm>
        </p:grpSpPr>
        <p:sp>
          <p:nvSpPr>
            <p:cNvPr id="20" name="Rectangle 19"/>
            <p:cNvSpPr/>
            <p:nvPr/>
          </p:nvSpPr>
          <p:spPr>
            <a:xfrm>
              <a:off x="6324600" y="1601842"/>
              <a:ext cx="4191000" cy="5050058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  <a:ln w="3810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7702185" y="2328344"/>
              <a:ext cx="16644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RS" smtClean="0">
                  <a:solidFill>
                    <a:schemeClr val="tx2">
                      <a:lumMod val="75000"/>
                    </a:schemeClr>
                  </a:solidFill>
                  <a:latin typeface="Garamond" panose="02020404030301010803" pitchFamily="18" charset="0"/>
                </a:rPr>
                <a:t>Pnumocit tipa II</a:t>
              </a:r>
              <a:endParaRPr lang="en-US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endParaRPr>
            </a:p>
          </p:txBody>
        </p:sp>
        <p:grpSp>
          <p:nvGrpSpPr>
            <p:cNvPr id="36" name="Group 35"/>
            <p:cNvGrpSpPr/>
            <p:nvPr/>
          </p:nvGrpSpPr>
          <p:grpSpPr>
            <a:xfrm>
              <a:off x="7239000" y="4425434"/>
              <a:ext cx="2438400" cy="369332"/>
              <a:chOff x="7315200" y="4425434"/>
              <a:chExt cx="2438400" cy="369332"/>
            </a:xfrm>
          </p:grpSpPr>
          <p:cxnSp>
            <p:nvCxnSpPr>
              <p:cNvPr id="32" name="Straight Connector 31"/>
              <p:cNvCxnSpPr/>
              <p:nvPr/>
            </p:nvCxnSpPr>
            <p:spPr>
              <a:xfrm>
                <a:off x="7315200" y="4610100"/>
                <a:ext cx="2438400" cy="0"/>
              </a:xfrm>
              <a:prstGeom prst="line">
                <a:avLst/>
              </a:prstGeom>
              <a:ln w="38100">
                <a:solidFill>
                  <a:schemeClr val="tx2">
                    <a:lumMod val="75000"/>
                  </a:schemeClr>
                </a:solidFill>
                <a:headEnd type="triangl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3" name="Rectangle 32"/>
              <p:cNvSpPr/>
              <p:nvPr/>
            </p:nvSpPr>
            <p:spPr>
              <a:xfrm>
                <a:off x="7924800" y="4495800"/>
                <a:ext cx="1297622" cy="228600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TextBox 29"/>
              <p:cNvSpPr txBox="1"/>
              <p:nvPr/>
            </p:nvSpPr>
            <p:spPr>
              <a:xfrm>
                <a:off x="7749570" y="4425434"/>
                <a:ext cx="1569660" cy="369332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 rtlCol="0">
                <a:spAutoFit/>
              </a:bodyPr>
              <a:lstStyle/>
              <a:p>
                <a:r>
                  <a:rPr lang="sr-Latn-RS" smtClean="0">
                    <a:solidFill>
                      <a:schemeClr val="tx2">
                        <a:lumMod val="75000"/>
                      </a:schemeClr>
                    </a:solidFill>
                    <a:latin typeface="Garamond" panose="02020404030301010803" pitchFamily="18" charset="0"/>
                  </a:rPr>
                  <a:t>Sloj surfaktanta</a:t>
                </a:r>
                <a:endParaRPr lang="en-US">
                  <a:solidFill>
                    <a:schemeClr val="tx2">
                      <a:lumMod val="75000"/>
                    </a:schemeClr>
                  </a:solidFill>
                  <a:latin typeface="Garamond" panose="02020404030301010803" pitchFamily="18" charset="0"/>
                </a:endParaRPr>
              </a:p>
            </p:txBody>
          </p:sp>
        </p:grpSp>
        <p:sp>
          <p:nvSpPr>
            <p:cNvPr id="34" name="TextBox 33"/>
            <p:cNvSpPr txBox="1"/>
            <p:nvPr/>
          </p:nvSpPr>
          <p:spPr>
            <a:xfrm>
              <a:off x="7800930" y="5143356"/>
              <a:ext cx="146694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sr-Latn-RS" smtClean="0">
                  <a:solidFill>
                    <a:schemeClr val="tx2">
                      <a:lumMod val="75000"/>
                    </a:schemeClr>
                  </a:solidFill>
                  <a:latin typeface="Garamond" panose="02020404030301010803" pitchFamily="18" charset="0"/>
                </a:rPr>
                <a:t>Vazdušna faza</a:t>
              </a:r>
              <a:endParaRPr lang="en-US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endParaRPr>
            </a:p>
          </p:txBody>
        </p:sp>
        <p:sp>
          <p:nvSpPr>
            <p:cNvPr id="35" name="TextBox 34"/>
            <p:cNvSpPr txBox="1"/>
            <p:nvPr/>
          </p:nvSpPr>
          <p:spPr>
            <a:xfrm>
              <a:off x="10668000" y="5143356"/>
              <a:ext cx="1613199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sr-Latn-RS" smtClean="0">
                  <a:solidFill>
                    <a:schemeClr val="tx2">
                      <a:lumMod val="75000"/>
                    </a:schemeClr>
                  </a:solidFill>
                  <a:latin typeface="Garamond" panose="02020404030301010803" pitchFamily="18" charset="0"/>
                </a:rPr>
                <a:t>Tečna (vodena) </a:t>
              </a:r>
            </a:p>
            <a:p>
              <a:r>
                <a:rPr lang="sr-Latn-RS" smtClean="0">
                  <a:solidFill>
                    <a:schemeClr val="tx2">
                      <a:lumMod val="75000"/>
                    </a:schemeClr>
                  </a:solidFill>
                  <a:latin typeface="Garamond" panose="02020404030301010803" pitchFamily="18" charset="0"/>
                </a:rPr>
                <a:t>faza</a:t>
              </a:r>
              <a:endParaRPr lang="en-US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endParaRPr>
            </a:p>
          </p:txBody>
        </p:sp>
        <p:cxnSp>
          <p:nvCxnSpPr>
            <p:cNvPr id="38" name="Straight Arrow Connector 37"/>
            <p:cNvCxnSpPr>
              <a:stCxn id="35" idx="1"/>
            </p:cNvCxnSpPr>
            <p:nvPr/>
          </p:nvCxnSpPr>
          <p:spPr>
            <a:xfrm flipH="1" flipV="1">
              <a:off x="10056876" y="5466521"/>
              <a:ext cx="611124" cy="1"/>
            </a:xfrm>
            <a:prstGeom prst="straightConnector1">
              <a:avLst/>
            </a:prstGeom>
            <a:ln w="28575">
              <a:solidFill>
                <a:schemeClr val="tx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TextBox 39"/>
            <p:cNvSpPr txBox="1"/>
            <p:nvPr/>
          </p:nvSpPr>
          <p:spPr>
            <a:xfrm>
              <a:off x="10744200" y="3105834"/>
              <a:ext cx="111139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RS" smtClean="0">
                  <a:solidFill>
                    <a:schemeClr val="tx2">
                      <a:lumMod val="75000"/>
                    </a:schemeClr>
                  </a:solidFill>
                  <a:latin typeface="Garamond" panose="02020404030301010803" pitchFamily="18" charset="0"/>
                </a:rPr>
                <a:t>Pnumocit </a:t>
              </a:r>
            </a:p>
            <a:p>
              <a:r>
                <a:rPr lang="sr-Latn-RS" smtClean="0">
                  <a:solidFill>
                    <a:schemeClr val="tx2">
                      <a:lumMod val="75000"/>
                    </a:schemeClr>
                  </a:solidFill>
                  <a:latin typeface="Garamond" panose="02020404030301010803" pitchFamily="18" charset="0"/>
                </a:rPr>
                <a:t>tipa I</a:t>
              </a:r>
              <a:endParaRPr lang="en-US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endParaRPr>
            </a:p>
          </p:txBody>
        </p:sp>
        <p:cxnSp>
          <p:nvCxnSpPr>
            <p:cNvPr id="41" name="Straight Arrow Connector 40"/>
            <p:cNvCxnSpPr/>
            <p:nvPr/>
          </p:nvCxnSpPr>
          <p:spPr>
            <a:xfrm flipH="1" flipV="1">
              <a:off x="10094976" y="3429000"/>
              <a:ext cx="611124" cy="1"/>
            </a:xfrm>
            <a:prstGeom prst="straightConnector1">
              <a:avLst/>
            </a:prstGeom>
            <a:ln w="28575">
              <a:solidFill>
                <a:schemeClr val="tx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2" name="TextBox 41"/>
            <p:cNvSpPr txBox="1"/>
            <p:nvPr/>
          </p:nvSpPr>
          <p:spPr>
            <a:xfrm>
              <a:off x="10748530" y="3721685"/>
              <a:ext cx="660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RS" smtClean="0">
                  <a:solidFill>
                    <a:schemeClr val="tx2">
                      <a:lumMod val="75000"/>
                    </a:schemeClr>
                  </a:solidFill>
                  <a:latin typeface="Garamond" panose="02020404030301010803" pitchFamily="18" charset="0"/>
                </a:rPr>
                <a:t>Jedro</a:t>
              </a:r>
              <a:endParaRPr lang="en-US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endParaRPr>
            </a:p>
          </p:txBody>
        </p:sp>
        <p:cxnSp>
          <p:nvCxnSpPr>
            <p:cNvPr id="43" name="Straight Arrow Connector 42"/>
            <p:cNvCxnSpPr/>
            <p:nvPr/>
          </p:nvCxnSpPr>
          <p:spPr>
            <a:xfrm flipH="1" flipV="1">
              <a:off x="10362438" y="3906351"/>
              <a:ext cx="381762" cy="1564"/>
            </a:xfrm>
            <a:prstGeom prst="straightConnector1">
              <a:avLst/>
            </a:prstGeom>
            <a:ln w="28575">
              <a:solidFill>
                <a:schemeClr val="tx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" name="TextBox 44"/>
            <p:cNvSpPr txBox="1"/>
            <p:nvPr/>
          </p:nvSpPr>
          <p:spPr>
            <a:xfrm>
              <a:off x="9457282" y="1826881"/>
              <a:ext cx="660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RS" smtClean="0">
                  <a:solidFill>
                    <a:schemeClr val="tx2">
                      <a:lumMod val="75000"/>
                    </a:schemeClr>
                  </a:solidFill>
                  <a:latin typeface="Garamond" panose="02020404030301010803" pitchFamily="18" charset="0"/>
                </a:rPr>
                <a:t>Jedro</a:t>
              </a:r>
              <a:endParaRPr lang="en-US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endParaRPr>
            </a:p>
          </p:txBody>
        </p:sp>
        <p:cxnSp>
          <p:nvCxnSpPr>
            <p:cNvPr id="46" name="Straight Arrow Connector 45"/>
            <p:cNvCxnSpPr/>
            <p:nvPr/>
          </p:nvCxnSpPr>
          <p:spPr>
            <a:xfrm flipH="1" flipV="1">
              <a:off x="9071190" y="2011547"/>
              <a:ext cx="381762" cy="1564"/>
            </a:xfrm>
            <a:prstGeom prst="straightConnector1">
              <a:avLst/>
            </a:prstGeom>
            <a:ln w="28575">
              <a:solidFill>
                <a:schemeClr val="tx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TextBox 23"/>
          <p:cNvSpPr txBox="1"/>
          <p:nvPr/>
        </p:nvSpPr>
        <p:spPr>
          <a:xfrm>
            <a:off x="422515" y="2371306"/>
            <a:ext cx="426334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2000" b="1" smtClean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Surfaktant smanjuje </a:t>
            </a:r>
            <a:r>
              <a:rPr lang="sr-Latn-RS" sz="2000" smtClean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ovaj </a:t>
            </a:r>
            <a:r>
              <a:rPr lang="sr-Latn-RS" sz="2000" b="1" smtClean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napon</a:t>
            </a:r>
            <a:r>
              <a:rPr lang="sr-Latn-RS" sz="2000" smtClean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 i time </a:t>
            </a:r>
          </a:p>
          <a:p>
            <a:r>
              <a:rPr lang="sr-Latn-RS" sz="200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s</a:t>
            </a:r>
            <a:r>
              <a:rPr lang="sr-Latn-RS" sz="2000" smtClean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prečava slepljivanje zidova alveola.</a:t>
            </a:r>
            <a:endParaRPr lang="en-US" sz="2000">
              <a:solidFill>
                <a:schemeClr val="tx2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23725" y="3142412"/>
            <a:ext cx="369107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2000" smtClean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Takođe, omogućava njihovo širenje</a:t>
            </a:r>
          </a:p>
          <a:p>
            <a:r>
              <a:rPr lang="sr-Latn-RS" sz="200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p</a:t>
            </a:r>
            <a:r>
              <a:rPr lang="sr-Latn-RS" sz="2000" smtClean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rilikom inspirijuma.</a:t>
            </a:r>
            <a:endParaRPr lang="en-US" sz="2000">
              <a:solidFill>
                <a:schemeClr val="tx2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grpSp>
        <p:nvGrpSpPr>
          <p:cNvPr id="27" name="Group 26"/>
          <p:cNvGrpSpPr/>
          <p:nvPr/>
        </p:nvGrpSpPr>
        <p:grpSpPr>
          <a:xfrm>
            <a:off x="6318100" y="1613042"/>
            <a:ext cx="5956599" cy="5050058"/>
            <a:chOff x="6324600" y="1601842"/>
            <a:chExt cx="5956599" cy="5050058"/>
          </a:xfrm>
        </p:grpSpPr>
        <p:sp>
          <p:nvSpPr>
            <p:cNvPr id="31" name="Rectangle 30"/>
            <p:cNvSpPr/>
            <p:nvPr/>
          </p:nvSpPr>
          <p:spPr>
            <a:xfrm>
              <a:off x="6324600" y="1601842"/>
              <a:ext cx="4191000" cy="5050058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  <a:ln w="3810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TextBox 36"/>
            <p:cNvSpPr txBox="1"/>
            <p:nvPr/>
          </p:nvSpPr>
          <p:spPr>
            <a:xfrm>
              <a:off x="7702185" y="2328344"/>
              <a:ext cx="16644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RS" smtClean="0">
                  <a:solidFill>
                    <a:schemeClr val="tx2">
                      <a:lumMod val="75000"/>
                    </a:schemeClr>
                  </a:solidFill>
                  <a:latin typeface="Garamond" panose="02020404030301010803" pitchFamily="18" charset="0"/>
                </a:rPr>
                <a:t>Pnumocit tipa II</a:t>
              </a:r>
              <a:endParaRPr lang="en-US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endParaRPr>
            </a:p>
          </p:txBody>
        </p:sp>
        <p:sp>
          <p:nvSpPr>
            <p:cNvPr id="39" name="TextBox 38"/>
            <p:cNvSpPr txBox="1"/>
            <p:nvPr/>
          </p:nvSpPr>
          <p:spPr>
            <a:xfrm>
              <a:off x="7800930" y="5650050"/>
              <a:ext cx="1466940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sr-Latn-RS" smtClean="0">
                  <a:solidFill>
                    <a:schemeClr val="tx2">
                      <a:lumMod val="75000"/>
                    </a:schemeClr>
                  </a:solidFill>
                  <a:latin typeface="Garamond" panose="02020404030301010803" pitchFamily="18" charset="0"/>
                </a:rPr>
                <a:t>Vazdušna faza</a:t>
              </a:r>
              <a:endParaRPr lang="en-US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0668000" y="5143356"/>
              <a:ext cx="1613199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sr-Latn-RS" smtClean="0">
                  <a:solidFill>
                    <a:schemeClr val="tx2">
                      <a:lumMod val="75000"/>
                    </a:schemeClr>
                  </a:solidFill>
                  <a:latin typeface="Garamond" panose="02020404030301010803" pitchFamily="18" charset="0"/>
                </a:rPr>
                <a:t>Tečna (vodena) </a:t>
              </a:r>
            </a:p>
            <a:p>
              <a:r>
                <a:rPr lang="sr-Latn-RS" smtClean="0">
                  <a:solidFill>
                    <a:schemeClr val="tx2">
                      <a:lumMod val="75000"/>
                    </a:schemeClr>
                  </a:solidFill>
                  <a:latin typeface="Garamond" panose="02020404030301010803" pitchFamily="18" charset="0"/>
                </a:rPr>
                <a:t>faza</a:t>
              </a:r>
              <a:endParaRPr lang="en-US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endParaRPr>
            </a:p>
          </p:txBody>
        </p:sp>
        <p:cxnSp>
          <p:nvCxnSpPr>
            <p:cNvPr id="47" name="Straight Arrow Connector 46"/>
            <p:cNvCxnSpPr>
              <a:stCxn id="44" idx="1"/>
            </p:cNvCxnSpPr>
            <p:nvPr/>
          </p:nvCxnSpPr>
          <p:spPr>
            <a:xfrm flipH="1" flipV="1">
              <a:off x="10056876" y="5466521"/>
              <a:ext cx="611124" cy="1"/>
            </a:xfrm>
            <a:prstGeom prst="straightConnector1">
              <a:avLst/>
            </a:prstGeom>
            <a:ln w="28575">
              <a:solidFill>
                <a:schemeClr val="tx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8" name="TextBox 47"/>
            <p:cNvSpPr txBox="1"/>
            <p:nvPr/>
          </p:nvSpPr>
          <p:spPr>
            <a:xfrm>
              <a:off x="10744200" y="3105834"/>
              <a:ext cx="111139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RS" smtClean="0">
                  <a:solidFill>
                    <a:schemeClr val="tx2">
                      <a:lumMod val="75000"/>
                    </a:schemeClr>
                  </a:solidFill>
                  <a:latin typeface="Garamond" panose="02020404030301010803" pitchFamily="18" charset="0"/>
                </a:rPr>
                <a:t>Pnumocit </a:t>
              </a:r>
            </a:p>
            <a:p>
              <a:r>
                <a:rPr lang="sr-Latn-RS" smtClean="0">
                  <a:solidFill>
                    <a:schemeClr val="tx2">
                      <a:lumMod val="75000"/>
                    </a:schemeClr>
                  </a:solidFill>
                  <a:latin typeface="Garamond" panose="02020404030301010803" pitchFamily="18" charset="0"/>
                </a:rPr>
                <a:t>tipa I</a:t>
              </a:r>
              <a:endParaRPr lang="en-US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endParaRPr>
            </a:p>
          </p:txBody>
        </p:sp>
        <p:cxnSp>
          <p:nvCxnSpPr>
            <p:cNvPr id="49" name="Straight Arrow Connector 48"/>
            <p:cNvCxnSpPr/>
            <p:nvPr/>
          </p:nvCxnSpPr>
          <p:spPr>
            <a:xfrm flipH="1" flipV="1">
              <a:off x="10094976" y="3429000"/>
              <a:ext cx="611124" cy="1"/>
            </a:xfrm>
            <a:prstGeom prst="straightConnector1">
              <a:avLst/>
            </a:prstGeom>
            <a:ln w="28575">
              <a:solidFill>
                <a:schemeClr val="tx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0" name="TextBox 49"/>
            <p:cNvSpPr txBox="1"/>
            <p:nvPr/>
          </p:nvSpPr>
          <p:spPr>
            <a:xfrm>
              <a:off x="10748530" y="3721685"/>
              <a:ext cx="660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RS" smtClean="0">
                  <a:solidFill>
                    <a:schemeClr val="tx2">
                      <a:lumMod val="75000"/>
                    </a:schemeClr>
                  </a:solidFill>
                  <a:latin typeface="Garamond" panose="02020404030301010803" pitchFamily="18" charset="0"/>
                </a:rPr>
                <a:t>Jedro</a:t>
              </a:r>
              <a:endParaRPr lang="en-US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endParaRPr>
            </a:p>
          </p:txBody>
        </p:sp>
        <p:cxnSp>
          <p:nvCxnSpPr>
            <p:cNvPr id="51" name="Straight Arrow Connector 50"/>
            <p:cNvCxnSpPr/>
            <p:nvPr/>
          </p:nvCxnSpPr>
          <p:spPr>
            <a:xfrm flipH="1" flipV="1">
              <a:off x="10362438" y="3906351"/>
              <a:ext cx="381762" cy="1564"/>
            </a:xfrm>
            <a:prstGeom prst="straightConnector1">
              <a:avLst/>
            </a:prstGeom>
            <a:ln w="28575">
              <a:solidFill>
                <a:schemeClr val="tx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/>
            <p:cNvSpPr txBox="1"/>
            <p:nvPr/>
          </p:nvSpPr>
          <p:spPr>
            <a:xfrm>
              <a:off x="9457282" y="1826881"/>
              <a:ext cx="660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RS" smtClean="0">
                  <a:solidFill>
                    <a:schemeClr val="tx2">
                      <a:lumMod val="75000"/>
                    </a:schemeClr>
                  </a:solidFill>
                  <a:latin typeface="Garamond" panose="02020404030301010803" pitchFamily="18" charset="0"/>
                </a:rPr>
                <a:t>Jedro</a:t>
              </a:r>
              <a:endParaRPr lang="en-US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endParaRPr>
            </a:p>
          </p:txBody>
        </p:sp>
        <p:cxnSp>
          <p:nvCxnSpPr>
            <p:cNvPr id="53" name="Straight Arrow Connector 52"/>
            <p:cNvCxnSpPr/>
            <p:nvPr/>
          </p:nvCxnSpPr>
          <p:spPr>
            <a:xfrm flipH="1" flipV="1">
              <a:off x="9071190" y="2011547"/>
              <a:ext cx="381762" cy="1564"/>
            </a:xfrm>
            <a:prstGeom prst="straightConnector1">
              <a:avLst/>
            </a:prstGeom>
            <a:ln w="28575">
              <a:solidFill>
                <a:schemeClr val="tx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/>
            <p:cNvSpPr txBox="1"/>
            <p:nvPr/>
          </p:nvSpPr>
          <p:spPr>
            <a:xfrm>
              <a:off x="7738232" y="4490122"/>
              <a:ext cx="1479123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sr-Latn-RS" b="1" smtClean="0">
                  <a:solidFill>
                    <a:schemeClr val="tx2">
                      <a:lumMod val="75000"/>
                    </a:schemeClr>
                  </a:solidFill>
                  <a:latin typeface="Garamond" panose="02020404030301010803" pitchFamily="18" charset="0"/>
                </a:rPr>
                <a:t>Privlačne sile</a:t>
              </a:r>
              <a:endParaRPr lang="en-US" b="1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endParaRPr>
            </a:p>
          </p:txBody>
        </p:sp>
        <p:cxnSp>
          <p:nvCxnSpPr>
            <p:cNvPr id="55" name="Straight Arrow Connector 54"/>
            <p:cNvCxnSpPr/>
            <p:nvPr/>
          </p:nvCxnSpPr>
          <p:spPr>
            <a:xfrm flipH="1">
              <a:off x="9262071" y="4648200"/>
              <a:ext cx="628268" cy="0"/>
            </a:xfrm>
            <a:prstGeom prst="straightConnector1">
              <a:avLst/>
            </a:prstGeom>
            <a:ln w="28575">
              <a:solidFill>
                <a:schemeClr val="tx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Arrow Connector 55"/>
            <p:cNvCxnSpPr/>
            <p:nvPr/>
          </p:nvCxnSpPr>
          <p:spPr>
            <a:xfrm>
              <a:off x="7073917" y="4674788"/>
              <a:ext cx="628268" cy="0"/>
            </a:xfrm>
            <a:prstGeom prst="straightConnector1">
              <a:avLst/>
            </a:prstGeom>
            <a:ln w="28575">
              <a:solidFill>
                <a:schemeClr val="tx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Arrow Connector 56"/>
            <p:cNvCxnSpPr/>
            <p:nvPr/>
          </p:nvCxnSpPr>
          <p:spPr>
            <a:xfrm flipV="1">
              <a:off x="7448932" y="4975857"/>
              <a:ext cx="628268" cy="457200"/>
            </a:xfrm>
            <a:prstGeom prst="straightConnector1">
              <a:avLst/>
            </a:prstGeom>
            <a:ln w="28575">
              <a:solidFill>
                <a:schemeClr val="tx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Arrow Connector 57"/>
            <p:cNvCxnSpPr/>
            <p:nvPr/>
          </p:nvCxnSpPr>
          <p:spPr>
            <a:xfrm flipH="1" flipV="1">
              <a:off x="8826285" y="4947113"/>
              <a:ext cx="628268" cy="457200"/>
            </a:xfrm>
            <a:prstGeom prst="straightConnector1">
              <a:avLst/>
            </a:prstGeom>
            <a:ln w="28575">
              <a:solidFill>
                <a:schemeClr val="tx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Arrow Connector 58"/>
            <p:cNvCxnSpPr/>
            <p:nvPr/>
          </p:nvCxnSpPr>
          <p:spPr>
            <a:xfrm flipH="1">
              <a:off x="8826285" y="3699526"/>
              <a:ext cx="470115" cy="693803"/>
            </a:xfrm>
            <a:prstGeom prst="straightConnector1">
              <a:avLst/>
            </a:prstGeom>
            <a:ln w="28575">
              <a:solidFill>
                <a:schemeClr val="tx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Arrow Connector 59"/>
            <p:cNvCxnSpPr/>
            <p:nvPr/>
          </p:nvCxnSpPr>
          <p:spPr>
            <a:xfrm>
              <a:off x="7607085" y="3695368"/>
              <a:ext cx="470115" cy="693803"/>
            </a:xfrm>
            <a:prstGeom prst="straightConnector1">
              <a:avLst/>
            </a:prstGeom>
            <a:ln w="28575">
              <a:solidFill>
                <a:schemeClr val="tx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1" name="Group 60"/>
          <p:cNvGrpSpPr/>
          <p:nvPr/>
        </p:nvGrpSpPr>
        <p:grpSpPr>
          <a:xfrm>
            <a:off x="6324600" y="1600200"/>
            <a:ext cx="4191000" cy="5050058"/>
            <a:chOff x="6324600" y="1601842"/>
            <a:chExt cx="4191000" cy="5050058"/>
          </a:xfrm>
        </p:grpSpPr>
        <p:pic>
          <p:nvPicPr>
            <p:cNvPr id="62" name="Picture 6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10400" y="1735681"/>
              <a:ext cx="1994961" cy="4840959"/>
            </a:xfrm>
            <a:prstGeom prst="rect">
              <a:avLst/>
            </a:prstGeom>
          </p:spPr>
        </p:pic>
        <p:sp>
          <p:nvSpPr>
            <p:cNvPr id="63" name="Rectangle 62"/>
            <p:cNvSpPr/>
            <p:nvPr/>
          </p:nvSpPr>
          <p:spPr>
            <a:xfrm>
              <a:off x="6324600" y="1601842"/>
              <a:ext cx="4191000" cy="5050058"/>
            </a:xfrm>
            <a:prstGeom prst="rect">
              <a:avLst/>
            </a:prstGeom>
            <a:noFill/>
            <a:ln w="38100">
              <a:solidFill>
                <a:schemeClr val="tx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7162800" y="2438400"/>
              <a:ext cx="166443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RS" smtClean="0">
                  <a:solidFill>
                    <a:schemeClr val="tx2">
                      <a:lumMod val="75000"/>
                    </a:schemeClr>
                  </a:solidFill>
                  <a:latin typeface="Garamond" panose="02020404030301010803" pitchFamily="18" charset="0"/>
                </a:rPr>
                <a:t>Pnumocit tipa II</a:t>
              </a:r>
              <a:endParaRPr lang="en-US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8739111" y="4623242"/>
              <a:ext cx="1613199" cy="646331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 rtlCol="0">
              <a:spAutoFit/>
            </a:bodyPr>
            <a:lstStyle/>
            <a:p>
              <a:r>
                <a:rPr lang="sr-Latn-RS" smtClean="0">
                  <a:solidFill>
                    <a:schemeClr val="tx2">
                      <a:lumMod val="75000"/>
                    </a:schemeClr>
                  </a:solidFill>
                  <a:latin typeface="Garamond" panose="02020404030301010803" pitchFamily="18" charset="0"/>
                </a:rPr>
                <a:t>Tečna (vodena) </a:t>
              </a:r>
            </a:p>
            <a:p>
              <a:r>
                <a:rPr lang="sr-Latn-RS" smtClean="0">
                  <a:solidFill>
                    <a:schemeClr val="tx2">
                      <a:lumMod val="75000"/>
                    </a:schemeClr>
                  </a:solidFill>
                  <a:latin typeface="Garamond" panose="02020404030301010803" pitchFamily="18" charset="0"/>
                </a:rPr>
                <a:t>faza</a:t>
              </a:r>
              <a:endParaRPr lang="en-US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endParaRPr>
            </a:p>
          </p:txBody>
        </p:sp>
        <p:cxnSp>
          <p:nvCxnSpPr>
            <p:cNvPr id="66" name="Straight Arrow Connector 65"/>
            <p:cNvCxnSpPr>
              <a:stCxn id="65" idx="1"/>
            </p:cNvCxnSpPr>
            <p:nvPr/>
          </p:nvCxnSpPr>
          <p:spPr>
            <a:xfrm flipH="1" flipV="1">
              <a:off x="8127987" y="4946407"/>
              <a:ext cx="611124" cy="1"/>
            </a:xfrm>
            <a:prstGeom prst="straightConnector1">
              <a:avLst/>
            </a:prstGeom>
            <a:ln w="28575">
              <a:solidFill>
                <a:schemeClr val="tx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7" name="TextBox 66"/>
            <p:cNvSpPr txBox="1"/>
            <p:nvPr/>
          </p:nvSpPr>
          <p:spPr>
            <a:xfrm>
              <a:off x="9328006" y="3429000"/>
              <a:ext cx="111139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RS" smtClean="0">
                  <a:solidFill>
                    <a:schemeClr val="tx2">
                      <a:lumMod val="75000"/>
                    </a:schemeClr>
                  </a:solidFill>
                  <a:latin typeface="Garamond" panose="02020404030301010803" pitchFamily="18" charset="0"/>
                </a:rPr>
                <a:t>Pnumocit </a:t>
              </a:r>
            </a:p>
            <a:p>
              <a:r>
                <a:rPr lang="sr-Latn-RS" smtClean="0">
                  <a:solidFill>
                    <a:schemeClr val="tx2">
                      <a:lumMod val="75000"/>
                    </a:schemeClr>
                  </a:solidFill>
                  <a:latin typeface="Garamond" panose="02020404030301010803" pitchFamily="18" charset="0"/>
                </a:rPr>
                <a:t>tipa I</a:t>
              </a:r>
              <a:endParaRPr lang="en-US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endParaRPr>
            </a:p>
          </p:txBody>
        </p:sp>
        <p:cxnSp>
          <p:nvCxnSpPr>
            <p:cNvPr id="68" name="Straight Arrow Connector 67"/>
            <p:cNvCxnSpPr/>
            <p:nvPr/>
          </p:nvCxnSpPr>
          <p:spPr>
            <a:xfrm flipH="1" flipV="1">
              <a:off x="8678782" y="3752166"/>
              <a:ext cx="611124" cy="1"/>
            </a:xfrm>
            <a:prstGeom prst="straightConnector1">
              <a:avLst/>
            </a:prstGeom>
            <a:ln w="28575">
              <a:solidFill>
                <a:schemeClr val="tx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9" name="TextBox 68"/>
            <p:cNvSpPr txBox="1"/>
            <p:nvPr/>
          </p:nvSpPr>
          <p:spPr>
            <a:xfrm>
              <a:off x="9332336" y="4044851"/>
              <a:ext cx="660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RS" smtClean="0">
                  <a:solidFill>
                    <a:schemeClr val="tx2">
                      <a:lumMod val="75000"/>
                    </a:schemeClr>
                  </a:solidFill>
                  <a:latin typeface="Garamond" panose="02020404030301010803" pitchFamily="18" charset="0"/>
                </a:rPr>
                <a:t>Jedro</a:t>
              </a:r>
              <a:endParaRPr lang="en-US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endParaRPr>
            </a:p>
          </p:txBody>
        </p:sp>
        <p:cxnSp>
          <p:nvCxnSpPr>
            <p:cNvPr id="70" name="Straight Arrow Connector 69"/>
            <p:cNvCxnSpPr/>
            <p:nvPr/>
          </p:nvCxnSpPr>
          <p:spPr>
            <a:xfrm flipH="1" flipV="1">
              <a:off x="8534400" y="4229517"/>
              <a:ext cx="793606" cy="1564"/>
            </a:xfrm>
            <a:prstGeom prst="straightConnector1">
              <a:avLst/>
            </a:prstGeom>
            <a:ln w="28575">
              <a:solidFill>
                <a:schemeClr val="tx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TextBox 70"/>
            <p:cNvSpPr txBox="1"/>
            <p:nvPr/>
          </p:nvSpPr>
          <p:spPr>
            <a:xfrm>
              <a:off x="9000082" y="2069068"/>
              <a:ext cx="66005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sr-Latn-RS" smtClean="0">
                  <a:solidFill>
                    <a:schemeClr val="tx2">
                      <a:lumMod val="75000"/>
                    </a:schemeClr>
                  </a:solidFill>
                  <a:latin typeface="Garamond" panose="02020404030301010803" pitchFamily="18" charset="0"/>
                </a:rPr>
                <a:t>Jedro</a:t>
              </a:r>
              <a:endParaRPr lang="en-US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endParaRPr>
            </a:p>
          </p:txBody>
        </p:sp>
        <p:cxnSp>
          <p:nvCxnSpPr>
            <p:cNvPr id="72" name="Straight Arrow Connector 71"/>
            <p:cNvCxnSpPr/>
            <p:nvPr/>
          </p:nvCxnSpPr>
          <p:spPr>
            <a:xfrm flipH="1" flipV="1">
              <a:off x="8613990" y="2253734"/>
              <a:ext cx="381762" cy="1564"/>
            </a:xfrm>
            <a:prstGeom prst="straightConnector1">
              <a:avLst/>
            </a:prstGeom>
            <a:ln w="28575">
              <a:solidFill>
                <a:schemeClr val="tx2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3" name="Picture 7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9477" y="4197345"/>
            <a:ext cx="4007051" cy="2460900"/>
          </a:xfrm>
          <a:prstGeom prst="rect">
            <a:avLst/>
          </a:prstGeom>
        </p:spPr>
      </p:pic>
      <p:sp>
        <p:nvSpPr>
          <p:cNvPr id="21" name="Rectangle 20"/>
          <p:cNvSpPr/>
          <p:nvPr/>
        </p:nvSpPr>
        <p:spPr>
          <a:xfrm>
            <a:off x="3962400" y="4495800"/>
            <a:ext cx="152400" cy="152400"/>
          </a:xfrm>
          <a:prstGeom prst="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Connector 22"/>
          <p:cNvCxnSpPr/>
          <p:nvPr/>
        </p:nvCxnSpPr>
        <p:spPr>
          <a:xfrm flipV="1">
            <a:off x="4114800" y="1601842"/>
            <a:ext cx="2209800" cy="2893958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Connector 25"/>
          <p:cNvCxnSpPr/>
          <p:nvPr/>
        </p:nvCxnSpPr>
        <p:spPr>
          <a:xfrm>
            <a:off x="4114800" y="4648200"/>
            <a:ext cx="2209800" cy="2003700"/>
          </a:xfrm>
          <a:prstGeom prst="line">
            <a:avLst/>
          </a:prstGeom>
          <a:ln w="28575">
            <a:solidFill>
              <a:schemeClr val="tx2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276981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9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0375" y="0"/>
            <a:ext cx="4531334" cy="6858000"/>
          </a:xfrm>
          <a:prstGeom prst="rect">
            <a:avLst/>
          </a:prstGeom>
        </p:spPr>
      </p:pic>
      <p:sp>
        <p:nvSpPr>
          <p:cNvPr id="2" name="Rounded Rectangle 1"/>
          <p:cNvSpPr/>
          <p:nvPr/>
        </p:nvSpPr>
        <p:spPr>
          <a:xfrm>
            <a:off x="2895600" y="381000"/>
            <a:ext cx="6400800" cy="5334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200" b="1">
                <a:latin typeface="Garamond" pitchFamily="18" charset="0"/>
              </a:rPr>
              <a:t>Ključni faktori za proces ventilacije</a:t>
            </a:r>
            <a:endParaRPr lang="en-US" sz="3200" b="1" dirty="0">
              <a:latin typeface="Garamond" pitchFamily="18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895600" y="914400"/>
            <a:ext cx="6400800" cy="417934"/>
          </a:xfrm>
          <a:prstGeom prst="round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400" smtClean="0">
                <a:solidFill>
                  <a:schemeClr val="tx2">
                    <a:lumMod val="75000"/>
                  </a:schemeClr>
                </a:solidFill>
                <a:latin typeface="Garamond" pitchFamily="18" charset="0"/>
              </a:rPr>
              <a:t>3. Plućni surfaktant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Garamond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91370" y="4266773"/>
            <a:ext cx="3372531" cy="241717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4724400" y="1876620"/>
            <a:ext cx="355819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800" b="1" smtClean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Prevremeno rođenje </a:t>
            </a:r>
          </a:p>
          <a:p>
            <a:r>
              <a:rPr lang="sr-Latn-RS" sz="2800" b="1" smtClean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i plućni surfaktant?</a:t>
            </a:r>
            <a:endParaRPr lang="en-US" sz="2800" b="1">
              <a:solidFill>
                <a:schemeClr val="tx2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42" y="285013"/>
            <a:ext cx="2679206" cy="3412108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4474" y="3163657"/>
            <a:ext cx="1459684" cy="3542060"/>
          </a:xfrm>
          <a:prstGeom prst="rect">
            <a:avLst/>
          </a:prstGeom>
        </p:spPr>
      </p:pic>
      <p:cxnSp>
        <p:nvCxnSpPr>
          <p:cNvPr id="12" name="Curved Connector 11"/>
          <p:cNvCxnSpPr>
            <a:stCxn id="9" idx="2"/>
          </p:cNvCxnSpPr>
          <p:nvPr/>
        </p:nvCxnSpPr>
        <p:spPr>
          <a:xfrm rot="16200000" flipH="1">
            <a:off x="1439470" y="3628995"/>
            <a:ext cx="1636879" cy="1773129"/>
          </a:xfrm>
          <a:prstGeom prst="curvedConnector2">
            <a:avLst/>
          </a:prstGeom>
          <a:ln w="57150">
            <a:solidFill>
              <a:schemeClr val="tx2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/>
          <p:cNvSpPr txBox="1"/>
          <p:nvPr/>
        </p:nvSpPr>
        <p:spPr>
          <a:xfrm>
            <a:off x="305020" y="5528444"/>
            <a:ext cx="355819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b="1" smtClean="0">
                <a:solidFill>
                  <a:srgbClr val="C00000"/>
                </a:solidFill>
                <a:latin typeface="Garamond" panose="02020404030301010803" pitchFamily="18" charset="0"/>
              </a:rPr>
              <a:t>Otežano disanje,</a:t>
            </a:r>
          </a:p>
          <a:p>
            <a:r>
              <a:rPr lang="sr-Latn-RS" sz="2400" b="1">
                <a:solidFill>
                  <a:srgbClr val="C00000"/>
                </a:solidFill>
                <a:latin typeface="Garamond" panose="02020404030301010803" pitchFamily="18" charset="0"/>
              </a:rPr>
              <a:t>a</a:t>
            </a:r>
            <a:r>
              <a:rPr lang="sr-Latn-RS" sz="2400" b="1" smtClean="0">
                <a:solidFill>
                  <a:srgbClr val="C00000"/>
                </a:solidFill>
                <a:latin typeface="Garamond" panose="02020404030301010803" pitchFamily="18" charset="0"/>
              </a:rPr>
              <a:t> često i uginuće.</a:t>
            </a:r>
            <a:endParaRPr lang="en-US" sz="2400" b="1">
              <a:solidFill>
                <a:srgbClr val="C00000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57715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/>
          <p:nvPr/>
        </p:nvSpPr>
        <p:spPr>
          <a:xfrm>
            <a:off x="2895600" y="381000"/>
            <a:ext cx="6400800" cy="5334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200" b="1">
                <a:latin typeface="Garamond" pitchFamily="18" charset="0"/>
              </a:rPr>
              <a:t>Ključni faktori za proces ventilacije</a:t>
            </a:r>
            <a:endParaRPr lang="en-US" sz="3200" b="1" dirty="0">
              <a:latin typeface="Garamond" pitchFamily="18" charset="0"/>
            </a:endParaRPr>
          </a:p>
        </p:txBody>
      </p:sp>
      <p:sp>
        <p:nvSpPr>
          <p:cNvPr id="3" name="Rounded Rectangle 2"/>
          <p:cNvSpPr/>
          <p:nvPr/>
        </p:nvSpPr>
        <p:spPr>
          <a:xfrm>
            <a:off x="2895600" y="914400"/>
            <a:ext cx="6400800" cy="417934"/>
          </a:xfrm>
          <a:prstGeom prst="round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400" smtClean="0">
                <a:solidFill>
                  <a:schemeClr val="tx2">
                    <a:lumMod val="75000"/>
                  </a:schemeClr>
                </a:solidFill>
                <a:latin typeface="Garamond" pitchFamily="18" charset="0"/>
              </a:rPr>
              <a:t>3. Plućni surfaktant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Garamond" pitchFamily="18" charset="0"/>
            </a:endParaRPr>
          </a:p>
        </p:txBody>
      </p:sp>
      <p:pic>
        <p:nvPicPr>
          <p:cNvPr id="64" name="Picture 63"/>
          <p:cNvPicPr>
            <a:picLocks noChangeAspect="1"/>
          </p:cNvPicPr>
          <p:nvPr/>
        </p:nvPicPr>
        <p:blipFill rotWithShape="1">
          <a:blip r:embed="rId2"/>
          <a:srcRect l="19583" t="12222" r="20833" b="6296"/>
          <a:stretch/>
        </p:blipFill>
        <p:spPr>
          <a:xfrm>
            <a:off x="762000" y="1853463"/>
            <a:ext cx="5806440" cy="4466492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00" r="15333"/>
          <a:stretch/>
        </p:blipFill>
        <p:spPr>
          <a:xfrm>
            <a:off x="8305800" y="3085049"/>
            <a:ext cx="2286000" cy="3234906"/>
          </a:xfrm>
          <a:prstGeom prst="rect">
            <a:avLst/>
          </a:prstGeom>
        </p:spPr>
      </p:pic>
      <p:sp>
        <p:nvSpPr>
          <p:cNvPr id="66" name="Rounded Rectangle 65"/>
          <p:cNvSpPr/>
          <p:nvPr/>
        </p:nvSpPr>
        <p:spPr>
          <a:xfrm>
            <a:off x="6880264" y="1556851"/>
            <a:ext cx="5083136" cy="149771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200" b="1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Pređimo na PhysioEx 10.0.</a:t>
            </a:r>
            <a:endParaRPr lang="en-US" sz="2400" b="1" dirty="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10872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ounded Rectangle 7"/>
          <p:cNvSpPr/>
          <p:nvPr/>
        </p:nvSpPr>
        <p:spPr>
          <a:xfrm>
            <a:off x="2895600" y="381000"/>
            <a:ext cx="6400800" cy="5334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200" b="1">
                <a:latin typeface="Garamond" pitchFamily="18" charset="0"/>
              </a:rPr>
              <a:t>Ključni faktori za proces ventilacije</a:t>
            </a:r>
            <a:endParaRPr lang="en-US" sz="3200" b="1" dirty="0">
              <a:latin typeface="Garamond" pitchFamily="18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2895600" y="914400"/>
            <a:ext cx="6400800" cy="417934"/>
          </a:xfrm>
          <a:prstGeom prst="roundRect">
            <a:avLst/>
          </a:prstGeom>
          <a:noFill/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400" smtClean="0">
                <a:solidFill>
                  <a:schemeClr val="tx2">
                    <a:lumMod val="75000"/>
                  </a:schemeClr>
                </a:solidFill>
                <a:latin typeface="Garamond" pitchFamily="18" charset="0"/>
              </a:rPr>
              <a:t>4. Otpor protoku vazduha u disajnim putevima</a:t>
            </a:r>
            <a:endParaRPr lang="en-US" sz="2400" dirty="0">
              <a:solidFill>
                <a:schemeClr val="tx2">
                  <a:lumMod val="75000"/>
                </a:schemeClr>
              </a:solidFill>
              <a:latin typeface="Garamond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" y="1532965"/>
            <a:ext cx="4191000" cy="5325035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7467600" y="1634901"/>
            <a:ext cx="425937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2400" smtClean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Tok vazduha u disajnim putevima:</a:t>
            </a:r>
            <a:endParaRPr lang="en-US" sz="2400">
              <a:solidFill>
                <a:schemeClr val="tx2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652657" y="2129223"/>
            <a:ext cx="226998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457200" indent="-457200">
              <a:buAutoNum type="arabicPeriod"/>
            </a:pPr>
            <a:r>
              <a:rPr lang="sr-Latn-RS" sz="2400" b="1" smtClean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Turbulentan</a:t>
            </a:r>
          </a:p>
          <a:p>
            <a:pPr marL="457200" indent="-457200">
              <a:buAutoNum type="arabicPeriod"/>
            </a:pPr>
            <a:r>
              <a:rPr lang="sr-Latn-RS" sz="2400" b="1" smtClean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Laminaran</a:t>
            </a:r>
            <a:endParaRPr lang="en-US" sz="2400" b="1">
              <a:solidFill>
                <a:schemeClr val="tx2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4572000" y="1981200"/>
            <a:ext cx="188705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2400" smtClean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Turbulentan </a:t>
            </a:r>
          </a:p>
          <a:p>
            <a:r>
              <a:rPr lang="sr-Latn-RS" sz="240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t</a:t>
            </a:r>
            <a:r>
              <a:rPr lang="sr-Latn-RS" sz="2400" smtClean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ok u dušniku.</a:t>
            </a:r>
            <a:endParaRPr lang="en-US" sz="2400">
              <a:solidFill>
                <a:schemeClr val="tx2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71999" y="3779983"/>
            <a:ext cx="237436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2400" smtClean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Turbulentan </a:t>
            </a:r>
          </a:p>
          <a:p>
            <a:r>
              <a:rPr lang="sr-Latn-RS" sz="240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t</a:t>
            </a:r>
            <a:r>
              <a:rPr lang="sr-Latn-RS" sz="2400" smtClean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ok u bronhusima.</a:t>
            </a:r>
            <a:endParaRPr lang="en-US" sz="2400">
              <a:solidFill>
                <a:schemeClr val="tx2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571999" y="5486400"/>
            <a:ext cx="230704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sr-Latn-RS" sz="2400" smtClean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Laminaran </a:t>
            </a:r>
          </a:p>
          <a:p>
            <a:r>
              <a:rPr lang="sr-Latn-RS" sz="240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t</a:t>
            </a:r>
            <a:r>
              <a:rPr lang="sr-Latn-RS" sz="2400" smtClean="0">
                <a:solidFill>
                  <a:schemeClr val="tx2">
                    <a:lumMod val="75000"/>
                  </a:schemeClr>
                </a:solidFill>
                <a:latin typeface="Garamond" panose="02020404030301010803" pitchFamily="18" charset="0"/>
              </a:rPr>
              <a:t>ok u bronhijama.</a:t>
            </a:r>
            <a:endParaRPr lang="en-US" sz="2400">
              <a:solidFill>
                <a:schemeClr val="tx2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pic>
        <p:nvPicPr>
          <p:cNvPr id="16" name="Picture 1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96754" y="4463111"/>
            <a:ext cx="4824940" cy="2046578"/>
          </a:xfrm>
          <a:prstGeom prst="rect">
            <a:avLst/>
          </a:prstGeom>
        </p:spPr>
      </p:pic>
      <p:sp>
        <p:nvSpPr>
          <p:cNvPr id="17" name="Rounded Rectangle 16"/>
          <p:cNvSpPr/>
          <p:nvPr/>
        </p:nvSpPr>
        <p:spPr>
          <a:xfrm>
            <a:off x="7078536" y="3235917"/>
            <a:ext cx="4832272" cy="72707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200" i="1" smtClean="0">
                <a:solidFill>
                  <a:srgbClr val="C00000"/>
                </a:solidFill>
                <a:latin typeface="Garamond" panose="02020404030301010803" pitchFamily="18" charset="0"/>
              </a:rPr>
              <a:t>Asthma </a:t>
            </a:r>
            <a:r>
              <a:rPr lang="sr-Latn-RS" sz="320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i protok?</a:t>
            </a:r>
            <a:endParaRPr lang="en-US" sz="1200" i="1" dirty="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5196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2475310"/>
            <a:ext cx="6477000" cy="431800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1371600" y="381000"/>
            <a:ext cx="9448800" cy="5334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200" b="1" smtClean="0">
                <a:latin typeface="Garamond" pitchFamily="18" charset="0"/>
              </a:rPr>
              <a:t>Parametri za procenu funkcije respiratornog sistema</a:t>
            </a:r>
            <a:endParaRPr lang="en-US" sz="3200" b="1" dirty="0">
              <a:latin typeface="Garamond" pitchFamily="18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4253716" y="1295400"/>
            <a:ext cx="3684568" cy="58331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200" b="1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Tip disanja</a:t>
            </a:r>
            <a:endParaRPr lang="en-US" sz="2400" b="1" dirty="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51200" y="2220011"/>
            <a:ext cx="2438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80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Procenjuje se </a:t>
            </a:r>
          </a:p>
          <a:p>
            <a:pPr algn="ctr"/>
            <a:r>
              <a:rPr lang="sr-Latn-RS" sz="2800" b="1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adspekcijom</a:t>
            </a:r>
            <a:r>
              <a:rPr lang="sr-Latn-RS" sz="280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.</a:t>
            </a:r>
            <a:endParaRPr lang="en-US" sz="280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7467600" y="3200400"/>
            <a:ext cx="365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800" b="1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Abdominalni</a:t>
            </a:r>
            <a:r>
              <a:rPr lang="sr-Latn-RS" sz="280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 tip disanja</a:t>
            </a:r>
            <a:endParaRPr lang="en-US" sz="280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7467600" y="5181600"/>
            <a:ext cx="3657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800" b="1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Kostalni</a:t>
            </a:r>
            <a:r>
              <a:rPr lang="sr-Latn-RS" sz="280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 tip disanja</a:t>
            </a:r>
            <a:endParaRPr lang="en-US" sz="280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7112000" y="2537908"/>
            <a:ext cx="4038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80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Postoje dva tipa disanja.</a:t>
            </a:r>
            <a:endParaRPr lang="en-US" sz="280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467600" y="3645856"/>
            <a:ext cx="3657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sr-Latn-RS" sz="280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Jasno vidljivi pokreti abodmena.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sr-Latn-RS" sz="2800" b="1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Dominantan</a:t>
            </a:r>
            <a:r>
              <a:rPr lang="sr-Latn-RS" sz="280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.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467600" y="5742865"/>
            <a:ext cx="3657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sr-Latn-RS" sz="280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Izraženi pokreti zidova grudnog koša.</a:t>
            </a:r>
          </a:p>
        </p:txBody>
      </p:sp>
    </p:spTree>
    <p:extLst>
      <p:ext uri="{BB962C8B-B14F-4D97-AF65-F5344CB8AC3E}">
        <p14:creationId xmlns:p14="http://schemas.microsoft.com/office/powerpoint/2010/main" val="25986234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1371600" y="381000"/>
            <a:ext cx="9448800" cy="5334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200" b="1" smtClean="0">
                <a:latin typeface="Garamond" pitchFamily="18" charset="0"/>
              </a:rPr>
              <a:t>Parametri za procenu funkcije respiratornog sistema</a:t>
            </a:r>
            <a:endParaRPr lang="en-US" sz="3200" b="1" dirty="0">
              <a:latin typeface="Garamond" pitchFamily="18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209800" y="1295400"/>
            <a:ext cx="7772400" cy="58331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200" b="1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Učestalost (frekvenca) respiratornih ciklusa</a:t>
            </a:r>
            <a:endParaRPr lang="en-US" sz="2400" b="1" dirty="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4" name="Rounded Rectangle 3"/>
          <p:cNvSpPr/>
          <p:nvPr/>
        </p:nvSpPr>
        <p:spPr>
          <a:xfrm>
            <a:off x="838200" y="3429000"/>
            <a:ext cx="10515600" cy="2667000"/>
          </a:xfrm>
          <a:prstGeom prst="roundRect">
            <a:avLst>
              <a:gd name="adj" fmla="val 0"/>
            </a:avLst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57200" indent="-457200">
              <a:buFont typeface="+mj-lt"/>
              <a:buAutoNum type="arabicPeriod"/>
            </a:pPr>
            <a:r>
              <a:rPr lang="sr-Latn-RS" sz="2400" b="1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Eupnea</a:t>
            </a:r>
            <a:r>
              <a:rPr lang="sr-Latn-RS" sz="240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 – mirno disanje, bez odstupanja u dubini ili frekvenciji.</a:t>
            </a:r>
          </a:p>
          <a:p>
            <a:pPr marL="457200" indent="-457200">
              <a:buFont typeface="+mj-lt"/>
              <a:buAutoNum type="arabicPeriod"/>
            </a:pPr>
            <a:r>
              <a:rPr lang="sr-Latn-RS" sz="2400" b="1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Dyspnea</a:t>
            </a:r>
            <a:r>
              <a:rPr lang="sr-Latn-RS" sz="240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 – otežano disanje; postoje vidljivi napori da bi se udahnulo i/ili izahnulo. </a:t>
            </a:r>
          </a:p>
          <a:p>
            <a:pPr marL="457200" indent="-457200">
              <a:buFont typeface="+mj-lt"/>
              <a:buAutoNum type="arabicPeriod"/>
            </a:pPr>
            <a:r>
              <a:rPr lang="sr-Latn-RS" sz="2400" b="1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Hyperpnea</a:t>
            </a:r>
            <a:r>
              <a:rPr lang="sr-Latn-RS" sz="240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 – disanje praćeno povećanjem dubine i frekvence disanja.</a:t>
            </a:r>
          </a:p>
          <a:p>
            <a:pPr marL="457200" indent="-457200">
              <a:buFont typeface="+mj-lt"/>
              <a:buAutoNum type="arabicPeriod"/>
            </a:pPr>
            <a:r>
              <a:rPr lang="sr-Latn-RS" sz="2400" b="1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Polypnea</a:t>
            </a:r>
            <a:r>
              <a:rPr lang="sr-Latn-RS" sz="240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 – učestalo i plitko disanje.</a:t>
            </a:r>
          </a:p>
          <a:p>
            <a:pPr marL="457200" indent="-457200">
              <a:buFont typeface="+mj-lt"/>
              <a:buAutoNum type="arabicPeriod"/>
            </a:pPr>
            <a:r>
              <a:rPr lang="sr-Latn-RS" sz="2400" b="1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Tachypnea</a:t>
            </a:r>
            <a:r>
              <a:rPr lang="sr-Latn-RS" sz="240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 – učestalo disanje.</a:t>
            </a:r>
          </a:p>
          <a:p>
            <a:pPr marL="457200" indent="-457200">
              <a:buFont typeface="+mj-lt"/>
              <a:buAutoNum type="arabicPeriod"/>
            </a:pPr>
            <a:r>
              <a:rPr lang="sr-Latn-RS" sz="2400" b="1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Bradypnea</a:t>
            </a:r>
            <a:r>
              <a:rPr lang="sr-Latn-RS" sz="240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 – usporeno disanje.</a:t>
            </a:r>
          </a:p>
          <a:p>
            <a:pPr marL="457200" indent="-457200">
              <a:buFont typeface="+mj-lt"/>
              <a:buAutoNum type="arabicPeriod"/>
            </a:pPr>
            <a:r>
              <a:rPr lang="sr-Latn-RS" sz="2400" b="1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Apnea</a:t>
            </a:r>
            <a:r>
              <a:rPr lang="sr-Latn-RS" sz="240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 – potpuni prestanak disanja.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724400" y="2062505"/>
            <a:ext cx="2438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80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Procenjuje se </a:t>
            </a:r>
          </a:p>
          <a:p>
            <a:pPr algn="ctr"/>
            <a:r>
              <a:rPr lang="sr-Latn-RS" sz="2800" b="1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adspekcijom</a:t>
            </a:r>
            <a:r>
              <a:rPr lang="sr-Latn-RS" sz="280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.</a:t>
            </a:r>
            <a:endParaRPr lang="en-US" sz="280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6127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28600" y="3212343"/>
            <a:ext cx="4191000" cy="3595171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1371600" y="381000"/>
            <a:ext cx="9448800" cy="5334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200" b="1" smtClean="0">
                <a:latin typeface="Garamond" pitchFamily="18" charset="0"/>
              </a:rPr>
              <a:t>Parametri za procenu funkcije respiratornog sistema</a:t>
            </a:r>
            <a:endParaRPr lang="en-US" sz="3200" b="1" dirty="0">
              <a:latin typeface="Garamond" pitchFamily="18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209800" y="1295400"/>
            <a:ext cx="7772400" cy="58331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200" b="1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Učestalost (frekvenca) respiratornih ciklusa</a:t>
            </a:r>
            <a:endParaRPr lang="en-US" sz="2400" b="1" dirty="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152400" y="1878718"/>
            <a:ext cx="11353800" cy="58331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400" smtClean="0">
                <a:solidFill>
                  <a:srgbClr val="C00000"/>
                </a:solidFill>
                <a:latin typeface="Garamond" panose="02020404030301010803" pitchFamily="18" charset="0"/>
              </a:rPr>
              <a:t>Ponekad, promene u frekvenci nisu povezane sa stanjem respiratornog sistema!</a:t>
            </a:r>
            <a:r>
              <a:rPr lang="sr-Latn-RS" sz="3200" smtClean="0">
                <a:solidFill>
                  <a:srgbClr val="C00000"/>
                </a:solidFill>
                <a:latin typeface="Garamond" panose="02020404030301010803" pitchFamily="18" charset="0"/>
              </a:rPr>
              <a:t> </a:t>
            </a:r>
            <a:endParaRPr lang="en-US" sz="2400" dirty="0">
              <a:solidFill>
                <a:srgbClr val="C00000"/>
              </a:solidFill>
              <a:latin typeface="Garamond" panose="02020404030301010803" pitchFamily="18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43605" y="3543741"/>
            <a:ext cx="4971389" cy="3314259"/>
          </a:xfrm>
          <a:prstGeom prst="rect">
            <a:avLst/>
          </a:prstGeom>
        </p:spPr>
      </p:pic>
      <p:sp>
        <p:nvSpPr>
          <p:cNvPr id="9" name="Rounded Rectangle 8"/>
          <p:cNvSpPr/>
          <p:nvPr/>
        </p:nvSpPr>
        <p:spPr>
          <a:xfrm>
            <a:off x="76200" y="2769482"/>
            <a:ext cx="3209925" cy="58331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400" b="1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Stres</a:t>
            </a:r>
            <a:r>
              <a:rPr lang="sr-Latn-RS" sz="240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 – viša frekvenca.</a:t>
            </a:r>
            <a:endParaRPr lang="en-US" sz="2400" dirty="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12" name="Rounded Rectangle 11"/>
          <p:cNvSpPr/>
          <p:nvPr/>
        </p:nvSpPr>
        <p:spPr>
          <a:xfrm>
            <a:off x="3792272" y="2769482"/>
            <a:ext cx="4237964" cy="58331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400" b="1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Ležeći položaj</a:t>
            </a:r>
            <a:r>
              <a:rPr lang="sr-Latn-RS" sz="240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 – viša frekvenca.</a:t>
            </a:r>
            <a:endParaRPr lang="en-US" sz="2400" dirty="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8472883" y="2769482"/>
            <a:ext cx="3247364" cy="58331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400" b="1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San </a:t>
            </a:r>
            <a:r>
              <a:rPr lang="sr-Latn-RS" sz="240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– niža frekvenca.</a:t>
            </a:r>
            <a:endParaRPr lang="en-US" sz="2400" dirty="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67" t="8889"/>
          <a:stretch/>
        </p:blipFill>
        <p:spPr>
          <a:xfrm rot="10800000">
            <a:off x="8415693" y="3810000"/>
            <a:ext cx="3304554" cy="2556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594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82223" y="3505200"/>
            <a:ext cx="2438400" cy="434566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5800" y="4267200"/>
            <a:ext cx="2400446" cy="2414587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1371600" y="381000"/>
            <a:ext cx="9448800" cy="5334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200" b="1" smtClean="0">
                <a:latin typeface="Garamond" pitchFamily="18" charset="0"/>
              </a:rPr>
              <a:t>Parametri za procenu funkcije respiratornog sistema</a:t>
            </a:r>
            <a:endParaRPr lang="en-US" sz="3200" b="1" dirty="0">
              <a:latin typeface="Garamond" pitchFamily="18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209800" y="1295400"/>
            <a:ext cx="7772400" cy="58331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200" b="1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Kaudalne granice pluća</a:t>
            </a:r>
            <a:endParaRPr lang="en-US" sz="2400" b="1" dirty="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887686" y="1933397"/>
            <a:ext cx="2438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80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Procenjuje se </a:t>
            </a:r>
          </a:p>
          <a:p>
            <a:pPr algn="ctr"/>
            <a:r>
              <a:rPr lang="sr-Latn-RS" sz="2800" b="1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perkusijom</a:t>
            </a:r>
            <a:r>
              <a:rPr lang="sr-Latn-RS" sz="280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.</a:t>
            </a:r>
            <a:endParaRPr lang="en-US" sz="280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8134423" y="6096000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40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Plezimetar</a:t>
            </a:r>
            <a:endParaRPr lang="en-US" sz="240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582223" y="2867290"/>
            <a:ext cx="2438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40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Čeki</a:t>
            </a:r>
            <a:r>
              <a:rPr lang="sr-Latn-RS" sz="240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ć</a:t>
            </a:r>
            <a:endParaRPr lang="sr-Latn-RS" sz="2400" smtClean="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962400" y="3091996"/>
            <a:ext cx="434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Pluća – </a:t>
            </a:r>
            <a:r>
              <a:rPr lang="sr-Latn-RS" sz="2400" b="1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atimpaničan</a:t>
            </a:r>
            <a:r>
              <a:rPr lang="sr-Latn-RS" sz="240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 zvuk.</a:t>
            </a:r>
            <a:endParaRPr lang="en-US" sz="240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962400" y="3449449"/>
            <a:ext cx="4724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Meka tkiva – </a:t>
            </a:r>
            <a:r>
              <a:rPr lang="sr-Latn-RS" sz="2400" b="1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potmuo</a:t>
            </a:r>
            <a:r>
              <a:rPr lang="sr-Latn-RS" sz="240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, mukao zvuk.</a:t>
            </a:r>
            <a:endParaRPr lang="en-US" sz="240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962400" y="3849559"/>
            <a:ext cx="4343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r-Latn-RS" sz="240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Šupljine – </a:t>
            </a:r>
            <a:r>
              <a:rPr lang="sr-Latn-RS" sz="2400" b="1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timpaničan</a:t>
            </a:r>
            <a:r>
              <a:rPr lang="sr-Latn-RS" sz="240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 zvuk.</a:t>
            </a:r>
            <a:endParaRPr lang="en-US" sz="240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514600"/>
            <a:ext cx="6955834" cy="4015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33047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  <p:bldP spid="18" grpId="0"/>
      <p:bldP spid="19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1371600" y="381000"/>
            <a:ext cx="9448800" cy="5334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200" b="1" smtClean="0">
                <a:latin typeface="Garamond" pitchFamily="18" charset="0"/>
              </a:rPr>
              <a:t>Parametri za procenu funkcije respiratornog sistema</a:t>
            </a:r>
            <a:endParaRPr lang="en-US" sz="3200" b="1" dirty="0">
              <a:latin typeface="Garamond" pitchFamily="18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209800" y="1295400"/>
            <a:ext cx="7772400" cy="58331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200" b="1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Kaudalne granice pluća</a:t>
            </a:r>
            <a:endParaRPr lang="en-US" sz="2400" b="1" dirty="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514600"/>
            <a:ext cx="6955834" cy="4015479"/>
          </a:xfrm>
          <a:prstGeom prst="rect">
            <a:avLst/>
          </a:prstGeom>
        </p:spPr>
      </p:pic>
      <p:grpSp>
        <p:nvGrpSpPr>
          <p:cNvPr id="12" name="Group 11"/>
          <p:cNvGrpSpPr/>
          <p:nvPr/>
        </p:nvGrpSpPr>
        <p:grpSpPr>
          <a:xfrm>
            <a:off x="8001000" y="3581400"/>
            <a:ext cx="3727203" cy="2802098"/>
            <a:chOff x="685799" y="2895600"/>
            <a:chExt cx="3804529" cy="3227911"/>
          </a:xfrm>
        </p:grpSpPr>
        <p:pic>
          <p:nvPicPr>
            <p:cNvPr id="13" name="Picture 12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85799" y="2895600"/>
              <a:ext cx="3804529" cy="3227911"/>
            </a:xfrm>
            <a:prstGeom prst="rect">
              <a:avLst/>
            </a:prstGeom>
          </p:spPr>
        </p:pic>
        <p:sp>
          <p:nvSpPr>
            <p:cNvPr id="17" name="Rounded Rectangle 16"/>
            <p:cNvSpPr/>
            <p:nvPr/>
          </p:nvSpPr>
          <p:spPr>
            <a:xfrm>
              <a:off x="2617326" y="3797958"/>
              <a:ext cx="1470947" cy="71159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RS" sz="2000" smtClean="0">
                  <a:solidFill>
                    <a:srgbClr val="C00000"/>
                  </a:solidFill>
                  <a:latin typeface="Garamond" panose="02020404030301010803" pitchFamily="18" charset="0"/>
                </a:rPr>
                <a:t>Kolaps</a:t>
              </a:r>
            </a:p>
            <a:p>
              <a:pPr algn="ctr"/>
              <a:r>
                <a:rPr lang="sr-Latn-RS" sz="2000" smtClean="0">
                  <a:solidFill>
                    <a:srgbClr val="C00000"/>
                  </a:solidFill>
                  <a:latin typeface="Garamond" panose="02020404030301010803" pitchFamily="18" charset="0"/>
                </a:rPr>
                <a:t>plućnog krila</a:t>
              </a:r>
              <a:endParaRPr lang="en-US" sz="1600" dirty="0">
                <a:solidFill>
                  <a:srgbClr val="C00000"/>
                </a:solidFill>
                <a:latin typeface="Garamond" panose="02020404030301010803" pitchFamily="18" charset="0"/>
              </a:endParaRPr>
            </a:p>
          </p:txBody>
        </p:sp>
      </p:grpSp>
      <p:sp>
        <p:nvSpPr>
          <p:cNvPr id="18" name="Rounded Rectangle 17"/>
          <p:cNvSpPr/>
          <p:nvPr/>
        </p:nvSpPr>
        <p:spPr>
          <a:xfrm>
            <a:off x="4610100" y="2527741"/>
            <a:ext cx="2514600" cy="3048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800" i="1" smtClean="0">
                <a:solidFill>
                  <a:srgbClr val="C00000"/>
                </a:solidFill>
                <a:latin typeface="Garamond" panose="02020404030301010803" pitchFamily="18" charset="0"/>
              </a:rPr>
              <a:t>Pneumothorax?</a:t>
            </a:r>
            <a:endParaRPr lang="en-US" sz="1100" i="1" dirty="0">
              <a:solidFill>
                <a:srgbClr val="C00000"/>
              </a:solidFill>
              <a:latin typeface="Garamond" panose="02020404030301010803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962400" y="2993926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40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-Granice pomerene kranijalno.</a:t>
            </a:r>
            <a:endParaRPr lang="en-US" sz="240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6317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1371600" y="381000"/>
            <a:ext cx="9448800" cy="5334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200" b="1" smtClean="0">
                <a:latin typeface="Garamond" pitchFamily="18" charset="0"/>
              </a:rPr>
              <a:t>Parametri za procenu funkcije respiratornog sistema</a:t>
            </a:r>
            <a:endParaRPr lang="en-US" sz="3200" b="1" dirty="0">
              <a:latin typeface="Garamond" pitchFamily="18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209800" y="1295400"/>
            <a:ext cx="7772400" cy="58331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200" b="1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Kaudalne granice pluća</a:t>
            </a:r>
            <a:endParaRPr lang="en-US" sz="2400" b="1" dirty="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00" y="2514600"/>
            <a:ext cx="6955834" cy="4015478"/>
          </a:xfrm>
          <a:prstGeom prst="rect">
            <a:avLst/>
          </a:prstGeom>
        </p:spPr>
      </p:pic>
      <p:sp>
        <p:nvSpPr>
          <p:cNvPr id="18" name="Rounded Rectangle 17"/>
          <p:cNvSpPr/>
          <p:nvPr/>
        </p:nvSpPr>
        <p:spPr>
          <a:xfrm>
            <a:off x="4229100" y="2527741"/>
            <a:ext cx="3390900" cy="304800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800" i="1" smtClean="0">
                <a:solidFill>
                  <a:srgbClr val="C00000"/>
                </a:solidFill>
                <a:latin typeface="Garamond" panose="02020404030301010803" pitchFamily="18" charset="0"/>
              </a:rPr>
              <a:t>Emphysema pulmonum?</a:t>
            </a:r>
            <a:endParaRPr lang="en-US" sz="1100" i="1" dirty="0">
              <a:solidFill>
                <a:srgbClr val="C00000"/>
              </a:solidFill>
              <a:latin typeface="Garamond" panose="02020404030301010803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3962400" y="2993926"/>
            <a:ext cx="38862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40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-Granice pomerene kaudalno.</a:t>
            </a:r>
            <a:endParaRPr lang="en-US" sz="240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1000" y="3657600"/>
            <a:ext cx="3711836" cy="29870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3162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1371600" y="381000"/>
            <a:ext cx="9448800" cy="5334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200" b="1" smtClean="0">
                <a:latin typeface="Garamond" pitchFamily="18" charset="0"/>
              </a:rPr>
              <a:t>Parametri za procenu funkcije respiratornog sistema</a:t>
            </a:r>
            <a:endParaRPr lang="en-US" sz="3200" b="1" dirty="0">
              <a:latin typeface="Garamond" pitchFamily="18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352800" y="1295400"/>
            <a:ext cx="5486400" cy="58331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200" b="1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Respiratorni tonovi</a:t>
            </a:r>
            <a:endParaRPr lang="en-US" sz="2400" b="1" dirty="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3279304" y="2211788"/>
            <a:ext cx="2438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80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Procenjuju se </a:t>
            </a:r>
          </a:p>
          <a:p>
            <a:pPr algn="ctr"/>
            <a:r>
              <a:rPr lang="sr-Latn-RS" sz="2800" b="1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auskultacijom</a:t>
            </a:r>
            <a:r>
              <a:rPr lang="sr-Latn-RS" sz="280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.</a:t>
            </a:r>
            <a:endParaRPr lang="en-US" sz="280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3107167"/>
            <a:ext cx="6101408" cy="3522233"/>
          </a:xfrm>
          <a:prstGeom prst="rect">
            <a:avLst/>
          </a:prstGeom>
        </p:spPr>
      </p:pic>
      <p:sp>
        <p:nvSpPr>
          <p:cNvPr id="7" name="Oval 6"/>
          <p:cNvSpPr/>
          <p:nvPr/>
        </p:nvSpPr>
        <p:spPr>
          <a:xfrm>
            <a:off x="2971800" y="5469367"/>
            <a:ext cx="457200" cy="457200"/>
          </a:xfrm>
          <a:prstGeom prst="ellipse">
            <a:avLst/>
          </a:prstGeom>
          <a:solidFill>
            <a:schemeClr val="tx2">
              <a:lumMod val="60000"/>
              <a:lumOff val="40000"/>
              <a:alpha val="80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5" name="Straight Connector 14"/>
          <p:cNvCxnSpPr>
            <a:endCxn id="7" idx="7"/>
          </p:cNvCxnSpPr>
          <p:nvPr/>
        </p:nvCxnSpPr>
        <p:spPr>
          <a:xfrm flipH="1">
            <a:off x="3362045" y="4250167"/>
            <a:ext cx="1057555" cy="1286155"/>
          </a:xfrm>
          <a:prstGeom prst="line">
            <a:avLst/>
          </a:prstGeom>
          <a:ln w="38100">
            <a:solidFill>
              <a:schemeClr val="tx2">
                <a:lumMod val="7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3120684" y="3411967"/>
            <a:ext cx="28166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00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Položaj membrane fonendoskopa/stetpskopa</a:t>
            </a:r>
            <a:endParaRPr lang="en-US" sz="200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0253" y="2590800"/>
            <a:ext cx="5027308" cy="3770481"/>
          </a:xfrm>
          <a:prstGeom prst="rect">
            <a:avLst/>
          </a:prstGeom>
        </p:spPr>
      </p:pic>
      <p:sp>
        <p:nvSpPr>
          <p:cNvPr id="19" name="Rounded Rectangle 18"/>
          <p:cNvSpPr/>
          <p:nvPr/>
        </p:nvSpPr>
        <p:spPr>
          <a:xfrm>
            <a:off x="6756400" y="6400802"/>
            <a:ext cx="4978400" cy="48348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sz="200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Ljubaznošću koleginice Aleksandre Mitrović.</a:t>
            </a:r>
            <a:endParaRPr lang="en-US" sz="1600" dirty="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968749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1929" y="3187883"/>
            <a:ext cx="2385314" cy="2436757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1371600" y="381000"/>
            <a:ext cx="9448800" cy="5334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200" b="1" smtClean="0">
                <a:latin typeface="Garamond" pitchFamily="18" charset="0"/>
              </a:rPr>
              <a:t>Parametri za procenu funkcije respiratornog sistema</a:t>
            </a:r>
            <a:endParaRPr lang="en-US" sz="3200" b="1" dirty="0">
              <a:latin typeface="Garamond" pitchFamily="18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352800" y="1295400"/>
            <a:ext cx="5486400" cy="58331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200" b="1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Respiratorni tonovi</a:t>
            </a:r>
            <a:endParaRPr lang="en-US" sz="2400" b="1" dirty="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762000" y="3016612"/>
            <a:ext cx="3727203" cy="2802098"/>
            <a:chOff x="685799" y="2895600"/>
            <a:chExt cx="3804529" cy="3227911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85799" y="2895600"/>
              <a:ext cx="3804529" cy="3227911"/>
            </a:xfrm>
            <a:prstGeom prst="rect">
              <a:avLst/>
            </a:prstGeom>
          </p:spPr>
        </p:pic>
        <p:sp>
          <p:nvSpPr>
            <p:cNvPr id="5" name="Rounded Rectangle 4"/>
            <p:cNvSpPr/>
            <p:nvPr/>
          </p:nvSpPr>
          <p:spPr>
            <a:xfrm>
              <a:off x="2617326" y="3797958"/>
              <a:ext cx="1470947" cy="711597"/>
            </a:xfrm>
            <a:prstGeom prst="round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sr-Latn-RS" sz="2000" smtClean="0">
                  <a:solidFill>
                    <a:srgbClr val="C00000"/>
                  </a:solidFill>
                  <a:latin typeface="Garamond" panose="02020404030301010803" pitchFamily="18" charset="0"/>
                </a:rPr>
                <a:t>Kolaps</a:t>
              </a:r>
            </a:p>
            <a:p>
              <a:pPr algn="ctr"/>
              <a:r>
                <a:rPr lang="sr-Latn-RS" sz="2000" smtClean="0">
                  <a:solidFill>
                    <a:srgbClr val="C00000"/>
                  </a:solidFill>
                  <a:latin typeface="Garamond" panose="02020404030301010803" pitchFamily="18" charset="0"/>
                </a:rPr>
                <a:t>plućnog krila</a:t>
              </a:r>
              <a:endParaRPr lang="en-US" sz="1600" dirty="0">
                <a:solidFill>
                  <a:srgbClr val="C00000"/>
                </a:solidFill>
                <a:latin typeface="Garamond" panose="02020404030301010803" pitchFamily="18" charset="0"/>
              </a:endParaRPr>
            </a:p>
          </p:txBody>
        </p:sp>
      </p:grpSp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9000" y="3708584"/>
            <a:ext cx="4007796" cy="169997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724400" y="2062505"/>
            <a:ext cx="2438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80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Procenjuje se </a:t>
            </a:r>
          </a:p>
          <a:p>
            <a:pPr algn="ctr"/>
            <a:r>
              <a:rPr lang="sr-Latn-RS" sz="2800" b="1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auskultacijom</a:t>
            </a:r>
            <a:r>
              <a:rPr lang="sr-Latn-RS" sz="280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.</a:t>
            </a:r>
            <a:endParaRPr lang="en-US" sz="280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6803" y="6032971"/>
            <a:ext cx="396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800" i="1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Respiratio nulla</a:t>
            </a:r>
            <a:endParaRPr lang="en-US" sz="2800" i="1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309796" y="6032971"/>
            <a:ext cx="3962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r-Latn-RS" sz="280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„Piskanje“</a:t>
            </a:r>
            <a:endParaRPr lang="en-US" sz="280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6171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6200" y="1322557"/>
            <a:ext cx="7239000" cy="5485512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1371600" y="381000"/>
            <a:ext cx="9448800" cy="5334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200" b="1" smtClean="0">
                <a:latin typeface="Garamond" pitchFamily="18" charset="0"/>
              </a:rPr>
              <a:t>Parametri za procenu funkcije respiratornog sistema</a:t>
            </a:r>
            <a:endParaRPr lang="en-US" sz="3200" b="1" dirty="0">
              <a:latin typeface="Garamond" pitchFamily="18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3352800" y="1295400"/>
            <a:ext cx="5486400" cy="58331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200" b="1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Vitalni kapacitet pluća</a:t>
            </a:r>
            <a:endParaRPr lang="en-US" sz="2400" b="1" dirty="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8382000" y="2895600"/>
            <a:ext cx="3690257" cy="66852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sz="240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Određuju se </a:t>
            </a:r>
          </a:p>
          <a:p>
            <a:r>
              <a:rPr lang="sr-Latn-RS" sz="3200" b="1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spirometrijski</a:t>
            </a:r>
            <a:r>
              <a:rPr lang="sr-Latn-RS" sz="240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.</a:t>
            </a:r>
            <a:endParaRPr lang="en-US" dirty="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8229600" y="4475919"/>
            <a:ext cx="3690257" cy="66852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sz="280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- </a:t>
            </a:r>
            <a:r>
              <a:rPr lang="sr-Latn-RS" sz="2800" b="1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Suvi</a:t>
            </a:r>
            <a:r>
              <a:rPr lang="sr-Latn-RS" sz="280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 spirometri.</a:t>
            </a:r>
            <a:endParaRPr lang="en-US" sz="2000" dirty="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8229600" y="5122674"/>
            <a:ext cx="3690257" cy="66852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sz="280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- </a:t>
            </a:r>
            <a:r>
              <a:rPr lang="sr-Latn-RS" sz="2800" b="1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Vlažni</a:t>
            </a:r>
            <a:r>
              <a:rPr lang="sr-Latn-RS" sz="280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 spirometri.</a:t>
            </a:r>
            <a:endParaRPr lang="en-US" sz="2000" dirty="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26477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ounded Rectangle 8"/>
          <p:cNvSpPr/>
          <p:nvPr/>
        </p:nvSpPr>
        <p:spPr>
          <a:xfrm>
            <a:off x="2895600" y="381000"/>
            <a:ext cx="6400800" cy="5334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200" b="1" smtClean="0">
                <a:latin typeface="Garamond" pitchFamily="18" charset="0"/>
              </a:rPr>
              <a:t>Vitalni kapacitet zavisi od?</a:t>
            </a:r>
            <a:endParaRPr lang="en-US" sz="3200" b="1" dirty="0">
              <a:latin typeface="Garamond" pitchFamily="18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0" y="1752600"/>
            <a:ext cx="6927808" cy="47244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1447800"/>
            <a:ext cx="2971800" cy="2950723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0540" y="4546600"/>
            <a:ext cx="3169920" cy="19431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/>
          <p:cNvCxnSpPr/>
          <p:nvPr/>
        </p:nvCxnSpPr>
        <p:spPr>
          <a:xfrm flipH="1">
            <a:off x="2517560" y="1364207"/>
            <a:ext cx="25933" cy="502920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2517556" y="6393407"/>
            <a:ext cx="304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2544497" y="1364207"/>
            <a:ext cx="304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2544497" y="3957408"/>
            <a:ext cx="304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522632" y="5008354"/>
            <a:ext cx="304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2517556" y="3121654"/>
            <a:ext cx="304800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ounded Rectangle 12"/>
          <p:cNvSpPr/>
          <p:nvPr/>
        </p:nvSpPr>
        <p:spPr>
          <a:xfrm rot="16200000">
            <a:off x="-427724" y="3608444"/>
            <a:ext cx="4343400" cy="3559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000" b="1" dirty="0">
                <a:solidFill>
                  <a:schemeClr val="tx1"/>
                </a:solidFill>
                <a:latin typeface="Garamond" panose="02020404030301010803" pitchFamily="18" charset="0"/>
              </a:rPr>
              <a:t>Plućni volumeni i kapaciteti, L</a:t>
            </a:r>
            <a:endParaRPr lang="en-US" sz="2000" b="1" dirty="0">
              <a:solidFill>
                <a:schemeClr val="tx1"/>
              </a:solidFill>
              <a:latin typeface="Garamond" panose="02020404030301010803" pitchFamily="18" charset="0"/>
            </a:endParaRPr>
          </a:p>
        </p:txBody>
      </p:sp>
      <p:sp>
        <p:nvSpPr>
          <p:cNvPr id="14" name="Rounded Rectangle 13"/>
          <p:cNvSpPr/>
          <p:nvPr/>
        </p:nvSpPr>
        <p:spPr>
          <a:xfrm>
            <a:off x="1937207" y="1191748"/>
            <a:ext cx="593316" cy="3559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000" b="1" dirty="0">
                <a:solidFill>
                  <a:schemeClr val="tx1"/>
                </a:solidFill>
                <a:latin typeface="Garamond" panose="02020404030301010803" pitchFamily="18" charset="0"/>
              </a:rPr>
              <a:t>5,0</a:t>
            </a:r>
            <a:endParaRPr lang="en-US" sz="2000" b="1" dirty="0">
              <a:solidFill>
                <a:schemeClr val="tx1"/>
              </a:solidFill>
              <a:latin typeface="Garamond" panose="02020404030301010803" pitchFamily="18" charset="0"/>
            </a:endParaRPr>
          </a:p>
        </p:txBody>
      </p:sp>
      <p:sp>
        <p:nvSpPr>
          <p:cNvPr id="15" name="Rounded Rectangle 14"/>
          <p:cNvSpPr/>
          <p:nvPr/>
        </p:nvSpPr>
        <p:spPr>
          <a:xfrm>
            <a:off x="1923848" y="2951076"/>
            <a:ext cx="593316" cy="3559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000" b="1" dirty="0">
                <a:solidFill>
                  <a:schemeClr val="tx1"/>
                </a:solidFill>
                <a:latin typeface="Garamond" panose="02020404030301010803" pitchFamily="18" charset="0"/>
              </a:rPr>
              <a:t>3,0</a:t>
            </a:r>
            <a:endParaRPr lang="en-US" sz="2000" b="1" dirty="0">
              <a:solidFill>
                <a:schemeClr val="tx1"/>
              </a:solidFill>
              <a:latin typeface="Garamond" panose="02020404030301010803" pitchFamily="18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1916735" y="3781915"/>
            <a:ext cx="593316" cy="3559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000" b="1" dirty="0">
                <a:solidFill>
                  <a:schemeClr val="tx1"/>
                </a:solidFill>
                <a:latin typeface="Garamond" panose="02020404030301010803" pitchFamily="18" charset="0"/>
              </a:rPr>
              <a:t>2,5</a:t>
            </a:r>
            <a:endParaRPr lang="en-US" sz="2000" b="1" dirty="0">
              <a:solidFill>
                <a:schemeClr val="tx1"/>
              </a:solidFill>
              <a:latin typeface="Garamond" panose="02020404030301010803" pitchFamily="18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1865004" y="4850293"/>
            <a:ext cx="745716" cy="3559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000" b="1" dirty="0">
                <a:solidFill>
                  <a:schemeClr val="tx1"/>
                </a:solidFill>
                <a:latin typeface="Garamond" panose="02020404030301010803" pitchFamily="18" charset="0"/>
              </a:rPr>
              <a:t>1,25</a:t>
            </a:r>
            <a:endParaRPr lang="en-US" sz="2000" b="1" dirty="0">
              <a:solidFill>
                <a:schemeClr val="tx1"/>
              </a:solidFill>
              <a:latin typeface="Garamond" panose="02020404030301010803" pitchFamily="18" charset="0"/>
            </a:endParaRPr>
          </a:p>
        </p:txBody>
      </p:sp>
      <p:sp>
        <p:nvSpPr>
          <p:cNvPr id="18" name="Rounded Rectangle 17"/>
          <p:cNvSpPr/>
          <p:nvPr/>
        </p:nvSpPr>
        <p:spPr>
          <a:xfrm>
            <a:off x="2123425" y="6215436"/>
            <a:ext cx="364716" cy="35594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000" b="1" dirty="0">
                <a:solidFill>
                  <a:schemeClr val="tx1"/>
                </a:solidFill>
                <a:latin typeface="Garamond" panose="02020404030301010803" pitchFamily="18" charset="0"/>
              </a:rPr>
              <a:t>0</a:t>
            </a:r>
            <a:endParaRPr lang="en-US" sz="2000" b="1" dirty="0">
              <a:solidFill>
                <a:schemeClr val="tx1"/>
              </a:solidFill>
              <a:latin typeface="Garamond" panose="02020404030301010803" pitchFamily="18" charset="0"/>
            </a:endParaRPr>
          </a:p>
        </p:txBody>
      </p:sp>
      <p:cxnSp>
        <p:nvCxnSpPr>
          <p:cNvPr id="19" name="Straight Connector 18"/>
          <p:cNvCxnSpPr/>
          <p:nvPr/>
        </p:nvCxnSpPr>
        <p:spPr>
          <a:xfrm>
            <a:off x="3139099" y="1356817"/>
            <a:ext cx="6823106" cy="6687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 flipV="1">
            <a:off x="3139099" y="6386017"/>
            <a:ext cx="6823106" cy="7393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3139099" y="3960787"/>
            <a:ext cx="5105400" cy="525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/>
          <p:cNvCxnSpPr/>
          <p:nvPr/>
        </p:nvCxnSpPr>
        <p:spPr>
          <a:xfrm>
            <a:off x="4212161" y="5008354"/>
            <a:ext cx="4988047" cy="1959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3139099" y="3121654"/>
            <a:ext cx="2305036" cy="0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ounded Rectangle 30"/>
          <p:cNvSpPr/>
          <p:nvPr/>
        </p:nvSpPr>
        <p:spPr>
          <a:xfrm>
            <a:off x="2624863" y="3373147"/>
            <a:ext cx="1752600" cy="321987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1600" b="1" dirty="0">
                <a:solidFill>
                  <a:schemeClr val="tx1"/>
                </a:solidFill>
                <a:latin typeface="Garamond" panose="02020404030301010803" pitchFamily="18" charset="0"/>
              </a:rPr>
              <a:t>Respiratorni volumen</a:t>
            </a:r>
            <a:endParaRPr lang="en-US" sz="1600" b="1" dirty="0">
              <a:solidFill>
                <a:schemeClr val="tx1"/>
              </a:solidFill>
              <a:latin typeface="Garamond" panose="02020404030301010803" pitchFamily="18" charset="0"/>
            </a:endParaRPr>
          </a:p>
        </p:txBody>
      </p:sp>
      <p:cxnSp>
        <p:nvCxnSpPr>
          <p:cNvPr id="38" name="Straight Arrow Connector 37"/>
          <p:cNvCxnSpPr/>
          <p:nvPr/>
        </p:nvCxnSpPr>
        <p:spPr>
          <a:xfrm flipV="1">
            <a:off x="3506300" y="3139385"/>
            <a:ext cx="0" cy="177971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Arrow Connector 38"/>
          <p:cNvCxnSpPr/>
          <p:nvPr/>
        </p:nvCxnSpPr>
        <p:spPr>
          <a:xfrm>
            <a:off x="3506300" y="3788066"/>
            <a:ext cx="0" cy="169342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Freeform 44"/>
          <p:cNvSpPr/>
          <p:nvPr/>
        </p:nvSpPr>
        <p:spPr>
          <a:xfrm>
            <a:off x="4212161" y="1413808"/>
            <a:ext cx="3578685" cy="3535810"/>
          </a:xfrm>
          <a:custGeom>
            <a:avLst/>
            <a:gdLst>
              <a:gd name="connsiteX0" fmla="*/ 0 w 4000500"/>
              <a:gd name="connsiteY0" fmla="*/ 2061705 h 3586890"/>
              <a:gd name="connsiteX1" fmla="*/ 123825 w 4000500"/>
              <a:gd name="connsiteY1" fmla="*/ 1833105 h 3586890"/>
              <a:gd name="connsiteX2" fmla="*/ 285750 w 4000500"/>
              <a:gd name="connsiteY2" fmla="*/ 1766430 h 3586890"/>
              <a:gd name="connsiteX3" fmla="*/ 390525 w 4000500"/>
              <a:gd name="connsiteY3" fmla="*/ 2052180 h 3586890"/>
              <a:gd name="connsiteX4" fmla="*/ 495300 w 4000500"/>
              <a:gd name="connsiteY4" fmla="*/ 2423655 h 3586890"/>
              <a:gd name="connsiteX5" fmla="*/ 561975 w 4000500"/>
              <a:gd name="connsiteY5" fmla="*/ 2537955 h 3586890"/>
              <a:gd name="connsiteX6" fmla="*/ 733425 w 4000500"/>
              <a:gd name="connsiteY6" fmla="*/ 2528430 h 3586890"/>
              <a:gd name="connsiteX7" fmla="*/ 828675 w 4000500"/>
              <a:gd name="connsiteY7" fmla="*/ 2337930 h 3586890"/>
              <a:gd name="connsiteX8" fmla="*/ 933450 w 4000500"/>
              <a:gd name="connsiteY8" fmla="*/ 1880730 h 3586890"/>
              <a:gd name="connsiteX9" fmla="*/ 1085850 w 4000500"/>
              <a:gd name="connsiteY9" fmla="*/ 1775955 h 3586890"/>
              <a:gd name="connsiteX10" fmla="*/ 1200150 w 4000500"/>
              <a:gd name="connsiteY10" fmla="*/ 1823580 h 3586890"/>
              <a:gd name="connsiteX11" fmla="*/ 1238250 w 4000500"/>
              <a:gd name="connsiteY11" fmla="*/ 1947405 h 3586890"/>
              <a:gd name="connsiteX12" fmla="*/ 1333500 w 4000500"/>
              <a:gd name="connsiteY12" fmla="*/ 2414130 h 3586890"/>
              <a:gd name="connsiteX13" fmla="*/ 1419225 w 4000500"/>
              <a:gd name="connsiteY13" fmla="*/ 2537955 h 3586890"/>
              <a:gd name="connsiteX14" fmla="*/ 1581150 w 4000500"/>
              <a:gd name="connsiteY14" fmla="*/ 2528430 h 3586890"/>
              <a:gd name="connsiteX15" fmla="*/ 1638300 w 4000500"/>
              <a:gd name="connsiteY15" fmla="*/ 2233155 h 3586890"/>
              <a:gd name="connsiteX16" fmla="*/ 1666875 w 4000500"/>
              <a:gd name="connsiteY16" fmla="*/ 1947405 h 3586890"/>
              <a:gd name="connsiteX17" fmla="*/ 1809750 w 4000500"/>
              <a:gd name="connsiteY17" fmla="*/ 290055 h 3586890"/>
              <a:gd name="connsiteX18" fmla="*/ 1962150 w 4000500"/>
              <a:gd name="connsiteY18" fmla="*/ 23355 h 3586890"/>
              <a:gd name="connsiteX19" fmla="*/ 2124075 w 4000500"/>
              <a:gd name="connsiteY19" fmla="*/ 566280 h 3586890"/>
              <a:gd name="connsiteX20" fmla="*/ 2190750 w 4000500"/>
              <a:gd name="connsiteY20" fmla="*/ 1147305 h 3586890"/>
              <a:gd name="connsiteX21" fmla="*/ 2314575 w 4000500"/>
              <a:gd name="connsiteY21" fmla="*/ 2414130 h 3586890"/>
              <a:gd name="connsiteX22" fmla="*/ 2457450 w 4000500"/>
              <a:gd name="connsiteY22" fmla="*/ 3433305 h 3586890"/>
              <a:gd name="connsiteX23" fmla="*/ 2638425 w 4000500"/>
              <a:gd name="connsiteY23" fmla="*/ 3585705 h 3586890"/>
              <a:gd name="connsiteX24" fmla="*/ 2743200 w 4000500"/>
              <a:gd name="connsiteY24" fmla="*/ 3471405 h 3586890"/>
              <a:gd name="connsiteX25" fmla="*/ 2781300 w 4000500"/>
              <a:gd name="connsiteY25" fmla="*/ 3271380 h 3586890"/>
              <a:gd name="connsiteX26" fmla="*/ 2819400 w 4000500"/>
              <a:gd name="connsiteY26" fmla="*/ 2985630 h 3586890"/>
              <a:gd name="connsiteX27" fmla="*/ 2867025 w 4000500"/>
              <a:gd name="connsiteY27" fmla="*/ 2480805 h 3586890"/>
              <a:gd name="connsiteX28" fmla="*/ 2933700 w 4000500"/>
              <a:gd name="connsiteY28" fmla="*/ 2023605 h 3586890"/>
              <a:gd name="connsiteX29" fmla="*/ 3009900 w 4000500"/>
              <a:gd name="connsiteY29" fmla="*/ 1842630 h 3586890"/>
              <a:gd name="connsiteX30" fmla="*/ 3095625 w 4000500"/>
              <a:gd name="connsiteY30" fmla="*/ 1804530 h 3586890"/>
              <a:gd name="connsiteX31" fmla="*/ 3181350 w 4000500"/>
              <a:gd name="connsiteY31" fmla="*/ 1880730 h 3586890"/>
              <a:gd name="connsiteX32" fmla="*/ 3248025 w 4000500"/>
              <a:gd name="connsiteY32" fmla="*/ 2176005 h 3586890"/>
              <a:gd name="connsiteX33" fmla="*/ 3333750 w 4000500"/>
              <a:gd name="connsiteY33" fmla="*/ 2509380 h 3586890"/>
              <a:gd name="connsiteX34" fmla="*/ 3533775 w 4000500"/>
              <a:gd name="connsiteY34" fmla="*/ 2566530 h 3586890"/>
              <a:gd name="connsiteX35" fmla="*/ 3609975 w 4000500"/>
              <a:gd name="connsiteY35" fmla="*/ 2452230 h 3586890"/>
              <a:gd name="connsiteX36" fmla="*/ 3629025 w 4000500"/>
              <a:gd name="connsiteY36" fmla="*/ 2309355 h 3586890"/>
              <a:gd name="connsiteX37" fmla="*/ 3657600 w 4000500"/>
              <a:gd name="connsiteY37" fmla="*/ 1899780 h 3586890"/>
              <a:gd name="connsiteX38" fmla="*/ 3781425 w 4000500"/>
              <a:gd name="connsiteY38" fmla="*/ 1804530 h 3586890"/>
              <a:gd name="connsiteX39" fmla="*/ 3914775 w 4000500"/>
              <a:gd name="connsiteY39" fmla="*/ 1871205 h 3586890"/>
              <a:gd name="connsiteX40" fmla="*/ 4000500 w 4000500"/>
              <a:gd name="connsiteY40" fmla="*/ 2137905 h 358689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</a:cxnLst>
            <a:rect l="l" t="t" r="r" b="b"/>
            <a:pathLst>
              <a:path w="4000500" h="3586890">
                <a:moveTo>
                  <a:pt x="0" y="2061705"/>
                </a:moveTo>
                <a:cubicBezTo>
                  <a:pt x="38100" y="1972011"/>
                  <a:pt x="76200" y="1882317"/>
                  <a:pt x="123825" y="1833105"/>
                </a:cubicBezTo>
                <a:cubicBezTo>
                  <a:pt x="171450" y="1783892"/>
                  <a:pt x="241300" y="1729918"/>
                  <a:pt x="285750" y="1766430"/>
                </a:cubicBezTo>
                <a:cubicBezTo>
                  <a:pt x="330200" y="1802942"/>
                  <a:pt x="355600" y="1942642"/>
                  <a:pt x="390525" y="2052180"/>
                </a:cubicBezTo>
                <a:cubicBezTo>
                  <a:pt x="425450" y="2161718"/>
                  <a:pt x="466725" y="2342693"/>
                  <a:pt x="495300" y="2423655"/>
                </a:cubicBezTo>
                <a:cubicBezTo>
                  <a:pt x="523875" y="2504618"/>
                  <a:pt x="522288" y="2520493"/>
                  <a:pt x="561975" y="2537955"/>
                </a:cubicBezTo>
                <a:cubicBezTo>
                  <a:pt x="601663" y="2555418"/>
                  <a:pt x="688975" y="2561767"/>
                  <a:pt x="733425" y="2528430"/>
                </a:cubicBezTo>
                <a:cubicBezTo>
                  <a:pt x="777875" y="2495093"/>
                  <a:pt x="795338" y="2445880"/>
                  <a:pt x="828675" y="2337930"/>
                </a:cubicBezTo>
                <a:cubicBezTo>
                  <a:pt x="862012" y="2229980"/>
                  <a:pt x="890588" y="1974392"/>
                  <a:pt x="933450" y="1880730"/>
                </a:cubicBezTo>
                <a:cubicBezTo>
                  <a:pt x="976312" y="1787068"/>
                  <a:pt x="1041400" y="1785480"/>
                  <a:pt x="1085850" y="1775955"/>
                </a:cubicBezTo>
                <a:cubicBezTo>
                  <a:pt x="1130300" y="1766430"/>
                  <a:pt x="1174750" y="1795005"/>
                  <a:pt x="1200150" y="1823580"/>
                </a:cubicBezTo>
                <a:cubicBezTo>
                  <a:pt x="1225550" y="1852155"/>
                  <a:pt x="1216025" y="1848980"/>
                  <a:pt x="1238250" y="1947405"/>
                </a:cubicBezTo>
                <a:cubicBezTo>
                  <a:pt x="1260475" y="2045830"/>
                  <a:pt x="1303337" y="2315705"/>
                  <a:pt x="1333500" y="2414130"/>
                </a:cubicBezTo>
                <a:cubicBezTo>
                  <a:pt x="1363663" y="2512555"/>
                  <a:pt x="1377950" y="2518905"/>
                  <a:pt x="1419225" y="2537955"/>
                </a:cubicBezTo>
                <a:cubicBezTo>
                  <a:pt x="1460500" y="2557005"/>
                  <a:pt x="1544638" y="2579230"/>
                  <a:pt x="1581150" y="2528430"/>
                </a:cubicBezTo>
                <a:cubicBezTo>
                  <a:pt x="1617662" y="2477630"/>
                  <a:pt x="1624013" y="2329993"/>
                  <a:pt x="1638300" y="2233155"/>
                </a:cubicBezTo>
                <a:cubicBezTo>
                  <a:pt x="1652588" y="2136318"/>
                  <a:pt x="1638300" y="2271255"/>
                  <a:pt x="1666875" y="1947405"/>
                </a:cubicBezTo>
                <a:cubicBezTo>
                  <a:pt x="1695450" y="1623555"/>
                  <a:pt x="1760538" y="610730"/>
                  <a:pt x="1809750" y="290055"/>
                </a:cubicBezTo>
                <a:cubicBezTo>
                  <a:pt x="1858962" y="-30620"/>
                  <a:pt x="1909763" y="-22682"/>
                  <a:pt x="1962150" y="23355"/>
                </a:cubicBezTo>
                <a:cubicBezTo>
                  <a:pt x="2014537" y="69392"/>
                  <a:pt x="2085975" y="378955"/>
                  <a:pt x="2124075" y="566280"/>
                </a:cubicBezTo>
                <a:cubicBezTo>
                  <a:pt x="2162175" y="753605"/>
                  <a:pt x="2159000" y="839330"/>
                  <a:pt x="2190750" y="1147305"/>
                </a:cubicBezTo>
                <a:cubicBezTo>
                  <a:pt x="2222500" y="1455280"/>
                  <a:pt x="2270125" y="2033130"/>
                  <a:pt x="2314575" y="2414130"/>
                </a:cubicBezTo>
                <a:cubicBezTo>
                  <a:pt x="2359025" y="2795130"/>
                  <a:pt x="2403475" y="3238043"/>
                  <a:pt x="2457450" y="3433305"/>
                </a:cubicBezTo>
                <a:cubicBezTo>
                  <a:pt x="2511425" y="3628567"/>
                  <a:pt x="2590800" y="3579355"/>
                  <a:pt x="2638425" y="3585705"/>
                </a:cubicBezTo>
                <a:cubicBezTo>
                  <a:pt x="2686050" y="3592055"/>
                  <a:pt x="2719388" y="3523792"/>
                  <a:pt x="2743200" y="3471405"/>
                </a:cubicBezTo>
                <a:cubicBezTo>
                  <a:pt x="2767012" y="3419018"/>
                  <a:pt x="2768600" y="3352343"/>
                  <a:pt x="2781300" y="3271380"/>
                </a:cubicBezTo>
                <a:cubicBezTo>
                  <a:pt x="2794000" y="3190417"/>
                  <a:pt x="2805113" y="3117392"/>
                  <a:pt x="2819400" y="2985630"/>
                </a:cubicBezTo>
                <a:cubicBezTo>
                  <a:pt x="2833687" y="2853868"/>
                  <a:pt x="2847975" y="2641143"/>
                  <a:pt x="2867025" y="2480805"/>
                </a:cubicBezTo>
                <a:cubicBezTo>
                  <a:pt x="2886075" y="2320468"/>
                  <a:pt x="2909888" y="2129967"/>
                  <a:pt x="2933700" y="2023605"/>
                </a:cubicBezTo>
                <a:cubicBezTo>
                  <a:pt x="2957512" y="1917243"/>
                  <a:pt x="2982912" y="1879143"/>
                  <a:pt x="3009900" y="1842630"/>
                </a:cubicBezTo>
                <a:cubicBezTo>
                  <a:pt x="3036888" y="1806117"/>
                  <a:pt x="3067050" y="1798180"/>
                  <a:pt x="3095625" y="1804530"/>
                </a:cubicBezTo>
                <a:cubicBezTo>
                  <a:pt x="3124200" y="1810880"/>
                  <a:pt x="3155950" y="1818818"/>
                  <a:pt x="3181350" y="1880730"/>
                </a:cubicBezTo>
                <a:cubicBezTo>
                  <a:pt x="3206750" y="1942642"/>
                  <a:pt x="3222625" y="2071230"/>
                  <a:pt x="3248025" y="2176005"/>
                </a:cubicBezTo>
                <a:cubicBezTo>
                  <a:pt x="3273425" y="2280780"/>
                  <a:pt x="3286125" y="2444293"/>
                  <a:pt x="3333750" y="2509380"/>
                </a:cubicBezTo>
                <a:cubicBezTo>
                  <a:pt x="3381375" y="2574468"/>
                  <a:pt x="3487738" y="2576055"/>
                  <a:pt x="3533775" y="2566530"/>
                </a:cubicBezTo>
                <a:cubicBezTo>
                  <a:pt x="3579813" y="2557005"/>
                  <a:pt x="3594100" y="2495092"/>
                  <a:pt x="3609975" y="2452230"/>
                </a:cubicBezTo>
                <a:cubicBezTo>
                  <a:pt x="3625850" y="2409368"/>
                  <a:pt x="3621088" y="2401430"/>
                  <a:pt x="3629025" y="2309355"/>
                </a:cubicBezTo>
                <a:cubicBezTo>
                  <a:pt x="3636962" y="2217280"/>
                  <a:pt x="3632200" y="1983917"/>
                  <a:pt x="3657600" y="1899780"/>
                </a:cubicBezTo>
                <a:cubicBezTo>
                  <a:pt x="3683000" y="1815642"/>
                  <a:pt x="3738563" y="1809292"/>
                  <a:pt x="3781425" y="1804530"/>
                </a:cubicBezTo>
                <a:cubicBezTo>
                  <a:pt x="3824288" y="1799767"/>
                  <a:pt x="3878263" y="1815642"/>
                  <a:pt x="3914775" y="1871205"/>
                </a:cubicBezTo>
                <a:cubicBezTo>
                  <a:pt x="3951288" y="1926767"/>
                  <a:pt x="3975894" y="2032336"/>
                  <a:pt x="4000500" y="2137905"/>
                </a:cubicBezTo>
              </a:path>
            </a:pathLst>
          </a:custGeom>
          <a:noFill/>
          <a:ln w="76200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Rounded Rectangle 49"/>
          <p:cNvSpPr/>
          <p:nvPr/>
        </p:nvSpPr>
        <p:spPr>
          <a:xfrm>
            <a:off x="2668025" y="2069769"/>
            <a:ext cx="1676557" cy="321987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1600" b="1" dirty="0">
                <a:solidFill>
                  <a:schemeClr val="tx1"/>
                </a:solidFill>
                <a:latin typeface="Garamond" panose="02020404030301010803" pitchFamily="18" charset="0"/>
              </a:rPr>
              <a:t>Rezervni inspiratorni volumen</a:t>
            </a:r>
            <a:endParaRPr lang="en-US" sz="1600" b="1" dirty="0">
              <a:solidFill>
                <a:schemeClr val="tx1"/>
              </a:solidFill>
              <a:latin typeface="Garamond" panose="02020404030301010803" pitchFamily="18" charset="0"/>
            </a:endParaRPr>
          </a:p>
        </p:txBody>
      </p:sp>
      <p:cxnSp>
        <p:nvCxnSpPr>
          <p:cNvPr id="53" name="Straight Arrow Connector 52"/>
          <p:cNvCxnSpPr/>
          <p:nvPr/>
        </p:nvCxnSpPr>
        <p:spPr>
          <a:xfrm flipV="1">
            <a:off x="3506300" y="1364209"/>
            <a:ext cx="0" cy="53339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/>
          <p:cNvCxnSpPr/>
          <p:nvPr/>
        </p:nvCxnSpPr>
        <p:spPr>
          <a:xfrm>
            <a:off x="3506300" y="2590800"/>
            <a:ext cx="0" cy="530854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Rounded Rectangle 58"/>
          <p:cNvSpPr/>
          <p:nvPr/>
        </p:nvSpPr>
        <p:spPr>
          <a:xfrm>
            <a:off x="2671405" y="5008357"/>
            <a:ext cx="1676557" cy="321987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1600" b="1" dirty="0">
                <a:solidFill>
                  <a:schemeClr val="tx1"/>
                </a:solidFill>
                <a:latin typeface="Garamond" panose="02020404030301010803" pitchFamily="18" charset="0"/>
              </a:rPr>
              <a:t> Funkcionalni rezidualni kapacitet</a:t>
            </a:r>
            <a:endParaRPr lang="en-US" sz="1600" b="1" dirty="0">
              <a:solidFill>
                <a:schemeClr val="tx1"/>
              </a:solidFill>
              <a:latin typeface="Garamond" panose="02020404030301010803" pitchFamily="18" charset="0"/>
            </a:endParaRPr>
          </a:p>
        </p:txBody>
      </p:sp>
      <p:cxnSp>
        <p:nvCxnSpPr>
          <p:cNvPr id="60" name="Straight Arrow Connector 59"/>
          <p:cNvCxnSpPr/>
          <p:nvPr/>
        </p:nvCxnSpPr>
        <p:spPr>
          <a:xfrm>
            <a:off x="3506300" y="5555207"/>
            <a:ext cx="0" cy="817476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Arrow Connector 61"/>
          <p:cNvCxnSpPr/>
          <p:nvPr/>
        </p:nvCxnSpPr>
        <p:spPr>
          <a:xfrm flipV="1">
            <a:off x="3506300" y="3966040"/>
            <a:ext cx="3380" cy="874065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Rounded Rectangle 63"/>
          <p:cNvSpPr/>
          <p:nvPr/>
        </p:nvSpPr>
        <p:spPr>
          <a:xfrm>
            <a:off x="4085618" y="5532962"/>
            <a:ext cx="1752600" cy="321987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1600" b="1" dirty="0">
                <a:solidFill>
                  <a:schemeClr val="tx1"/>
                </a:solidFill>
                <a:latin typeface="Garamond" panose="02020404030301010803" pitchFamily="18" charset="0"/>
              </a:rPr>
              <a:t>Rezidualni kapacitet</a:t>
            </a:r>
            <a:endParaRPr lang="en-US" sz="1600" b="1" dirty="0">
              <a:solidFill>
                <a:schemeClr val="tx1"/>
              </a:solidFill>
              <a:latin typeface="Garamond" panose="02020404030301010803" pitchFamily="18" charset="0"/>
            </a:endParaRPr>
          </a:p>
        </p:txBody>
      </p:sp>
      <p:cxnSp>
        <p:nvCxnSpPr>
          <p:cNvPr id="65" name="Straight Arrow Connector 64"/>
          <p:cNvCxnSpPr/>
          <p:nvPr/>
        </p:nvCxnSpPr>
        <p:spPr>
          <a:xfrm flipV="1">
            <a:off x="4961918" y="5027947"/>
            <a:ext cx="0" cy="374863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6"/>
          <p:cNvCxnSpPr/>
          <p:nvPr/>
        </p:nvCxnSpPr>
        <p:spPr>
          <a:xfrm>
            <a:off x="4961918" y="5963945"/>
            <a:ext cx="0" cy="408738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Rounded Rectangle 68"/>
          <p:cNvSpPr/>
          <p:nvPr/>
        </p:nvSpPr>
        <p:spPr>
          <a:xfrm>
            <a:off x="6802803" y="4311507"/>
            <a:ext cx="1676557" cy="321987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1600" b="1" dirty="0">
                <a:solidFill>
                  <a:schemeClr val="tx1"/>
                </a:solidFill>
                <a:latin typeface="Garamond" panose="02020404030301010803" pitchFamily="18" charset="0"/>
              </a:rPr>
              <a:t>Rezervni ekspiratorni volumen</a:t>
            </a:r>
            <a:endParaRPr lang="en-US" sz="1600" b="1" dirty="0">
              <a:solidFill>
                <a:schemeClr val="tx1"/>
              </a:solidFill>
              <a:latin typeface="Garamond" panose="02020404030301010803" pitchFamily="18" charset="0"/>
            </a:endParaRPr>
          </a:p>
        </p:txBody>
      </p:sp>
      <p:cxnSp>
        <p:nvCxnSpPr>
          <p:cNvPr id="72" name="Straight Arrow Connector 71"/>
          <p:cNvCxnSpPr/>
          <p:nvPr/>
        </p:nvCxnSpPr>
        <p:spPr>
          <a:xfrm>
            <a:off x="7641081" y="4831673"/>
            <a:ext cx="1" cy="168252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/>
          <p:cNvCxnSpPr/>
          <p:nvPr/>
        </p:nvCxnSpPr>
        <p:spPr>
          <a:xfrm flipV="1">
            <a:off x="7641079" y="3966040"/>
            <a:ext cx="0" cy="220537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Straight Arrow Connector 91"/>
          <p:cNvCxnSpPr/>
          <p:nvPr/>
        </p:nvCxnSpPr>
        <p:spPr>
          <a:xfrm flipV="1">
            <a:off x="8034953" y="1391486"/>
            <a:ext cx="0" cy="2536247"/>
          </a:xfrm>
          <a:prstGeom prst="straightConnector1">
            <a:avLst/>
          </a:prstGeom>
          <a:ln w="3810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Rounded Rectangle 78"/>
          <p:cNvSpPr/>
          <p:nvPr/>
        </p:nvSpPr>
        <p:spPr>
          <a:xfrm>
            <a:off x="7187348" y="2411390"/>
            <a:ext cx="1676557" cy="482980"/>
          </a:xfrm>
          <a:prstGeom prst="round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1600" b="1" dirty="0">
                <a:solidFill>
                  <a:schemeClr val="tx1"/>
                </a:solidFill>
                <a:latin typeface="Garamond" panose="02020404030301010803" pitchFamily="18" charset="0"/>
              </a:rPr>
              <a:t>Inspiratorni kapacitet</a:t>
            </a:r>
            <a:endParaRPr lang="en-US" sz="1600" b="1" dirty="0">
              <a:solidFill>
                <a:schemeClr val="tx1"/>
              </a:solidFill>
              <a:latin typeface="Garamond" panose="02020404030301010803" pitchFamily="18" charset="0"/>
            </a:endParaRPr>
          </a:p>
        </p:txBody>
      </p:sp>
      <p:cxnSp>
        <p:nvCxnSpPr>
          <p:cNvPr id="97" name="Straight Arrow Connector 96"/>
          <p:cNvCxnSpPr/>
          <p:nvPr/>
        </p:nvCxnSpPr>
        <p:spPr>
          <a:xfrm flipV="1">
            <a:off x="8852830" y="1365901"/>
            <a:ext cx="9329" cy="3652248"/>
          </a:xfrm>
          <a:prstGeom prst="straightConnector1">
            <a:avLst/>
          </a:prstGeom>
          <a:ln w="3810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6" name="Rounded Rectangle 95"/>
          <p:cNvSpPr/>
          <p:nvPr/>
        </p:nvSpPr>
        <p:spPr>
          <a:xfrm>
            <a:off x="8296070" y="2981416"/>
            <a:ext cx="1132177" cy="575639"/>
          </a:xfrm>
          <a:prstGeom prst="round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b="1" dirty="0">
                <a:solidFill>
                  <a:srgbClr val="00B050"/>
                </a:solidFill>
                <a:latin typeface="Garamond" panose="02020404030301010803" pitchFamily="18" charset="0"/>
              </a:rPr>
              <a:t>Vitalni kapacitet</a:t>
            </a:r>
            <a:endParaRPr lang="en-US" b="1" dirty="0">
              <a:solidFill>
                <a:srgbClr val="00B050"/>
              </a:solidFill>
              <a:latin typeface="Garamond" panose="02020404030301010803" pitchFamily="18" charset="0"/>
            </a:endParaRPr>
          </a:p>
        </p:txBody>
      </p:sp>
      <p:cxnSp>
        <p:nvCxnSpPr>
          <p:cNvPr id="101" name="Straight Arrow Connector 100"/>
          <p:cNvCxnSpPr/>
          <p:nvPr/>
        </p:nvCxnSpPr>
        <p:spPr>
          <a:xfrm flipV="1">
            <a:off x="9497384" y="1362726"/>
            <a:ext cx="32651" cy="5006310"/>
          </a:xfrm>
          <a:prstGeom prst="straightConnector1">
            <a:avLst/>
          </a:prstGeom>
          <a:ln w="38100">
            <a:solidFill>
              <a:srgbClr val="C00000"/>
            </a:solidFill>
            <a:headEnd type="triangle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0" name="Rounded Rectangle 99"/>
          <p:cNvSpPr/>
          <p:nvPr/>
        </p:nvSpPr>
        <p:spPr>
          <a:xfrm>
            <a:off x="8925565" y="3703594"/>
            <a:ext cx="1143637" cy="482980"/>
          </a:xfrm>
          <a:prstGeom prst="round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1600" b="1" dirty="0">
                <a:solidFill>
                  <a:schemeClr val="tx1"/>
                </a:solidFill>
                <a:latin typeface="Garamond" panose="02020404030301010803" pitchFamily="18" charset="0"/>
              </a:rPr>
              <a:t>Totalni kapacitet</a:t>
            </a:r>
            <a:endParaRPr lang="en-US" sz="1600" b="1" dirty="0">
              <a:solidFill>
                <a:schemeClr val="tx1"/>
              </a:solidFill>
              <a:latin typeface="Garamond" panose="02020404030301010803" pitchFamily="18" charset="0"/>
            </a:endParaRPr>
          </a:p>
        </p:txBody>
      </p:sp>
      <p:cxnSp>
        <p:nvCxnSpPr>
          <p:cNvPr id="42" name="Straight Connector 41"/>
          <p:cNvCxnSpPr/>
          <p:nvPr/>
        </p:nvCxnSpPr>
        <p:spPr>
          <a:xfrm>
            <a:off x="6685748" y="5684439"/>
            <a:ext cx="2494023" cy="1293"/>
          </a:xfrm>
          <a:prstGeom prst="line">
            <a:avLst/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/>
          <p:cNvCxnSpPr>
            <a:stCxn id="47" idx="2"/>
          </p:cNvCxnSpPr>
          <p:nvPr/>
        </p:nvCxnSpPr>
        <p:spPr>
          <a:xfrm>
            <a:off x="7643611" y="5499376"/>
            <a:ext cx="2624" cy="153266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/>
          <p:cNvCxnSpPr/>
          <p:nvPr/>
        </p:nvCxnSpPr>
        <p:spPr>
          <a:xfrm flipH="1" flipV="1">
            <a:off x="7641078" y="5052462"/>
            <a:ext cx="2532" cy="138935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Rounded Rectangle 46"/>
          <p:cNvSpPr/>
          <p:nvPr/>
        </p:nvSpPr>
        <p:spPr>
          <a:xfrm>
            <a:off x="6717190" y="5191394"/>
            <a:ext cx="1852842" cy="307982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1600" b="1">
                <a:solidFill>
                  <a:schemeClr val="tx1"/>
                </a:solidFill>
                <a:latin typeface="Garamond" panose="02020404030301010803" pitchFamily="18" charset="0"/>
              </a:rPr>
              <a:t>Kolapsni volumen</a:t>
            </a:r>
            <a:endParaRPr lang="en-US" sz="1600" b="1" dirty="0">
              <a:solidFill>
                <a:schemeClr val="tx1"/>
              </a:solidFill>
              <a:latin typeface="Garamond" panose="02020404030301010803" pitchFamily="18" charset="0"/>
            </a:endParaRPr>
          </a:p>
        </p:txBody>
      </p:sp>
      <p:sp>
        <p:nvSpPr>
          <p:cNvPr id="48" name="Rounded Rectangle 47"/>
          <p:cNvSpPr/>
          <p:nvPr/>
        </p:nvSpPr>
        <p:spPr>
          <a:xfrm>
            <a:off x="6685747" y="5862421"/>
            <a:ext cx="1935337" cy="321987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1600" b="1">
                <a:solidFill>
                  <a:schemeClr val="tx1"/>
                </a:solidFill>
                <a:latin typeface="Garamond" panose="02020404030301010803" pitchFamily="18" charset="0"/>
              </a:rPr>
              <a:t>Minimalni volumen</a:t>
            </a:r>
            <a:endParaRPr lang="en-US" sz="1600" b="1" dirty="0">
              <a:solidFill>
                <a:schemeClr val="tx1"/>
              </a:solidFill>
              <a:latin typeface="Garamond" panose="02020404030301010803" pitchFamily="18" charset="0"/>
            </a:endParaRPr>
          </a:p>
        </p:txBody>
      </p:sp>
      <p:cxnSp>
        <p:nvCxnSpPr>
          <p:cNvPr id="54" name="Straight Arrow Connector 53"/>
          <p:cNvCxnSpPr>
            <a:stCxn id="48" idx="2"/>
          </p:cNvCxnSpPr>
          <p:nvPr/>
        </p:nvCxnSpPr>
        <p:spPr>
          <a:xfrm>
            <a:off x="7653416" y="6184408"/>
            <a:ext cx="91" cy="17668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Straight Arrow Connector 56"/>
          <p:cNvCxnSpPr/>
          <p:nvPr/>
        </p:nvCxnSpPr>
        <p:spPr>
          <a:xfrm flipV="1">
            <a:off x="7651919" y="5715172"/>
            <a:ext cx="91" cy="176689"/>
          </a:xfrm>
          <a:prstGeom prst="straightConnector1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9" name="Rounded Rectangle 48"/>
          <p:cNvSpPr/>
          <p:nvPr/>
        </p:nvSpPr>
        <p:spPr>
          <a:xfrm>
            <a:off x="2895600" y="381000"/>
            <a:ext cx="6400800" cy="5334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200" b="1" smtClean="0">
                <a:latin typeface="Garamond" pitchFamily="18" charset="0"/>
              </a:rPr>
              <a:t>Plućni volumeni i kapaciteti</a:t>
            </a:r>
            <a:endParaRPr lang="en-US" sz="3200" b="1" dirty="0"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58760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000" y="1502190"/>
            <a:ext cx="7162800" cy="462648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-228600" y="1382460"/>
            <a:ext cx="5181600" cy="4865940"/>
            <a:chOff x="-228600" y="1066800"/>
            <a:chExt cx="5181600" cy="4865940"/>
          </a:xfrm>
        </p:grpSpPr>
        <p:sp>
          <p:nvSpPr>
            <p:cNvPr id="5" name="Rectangle 4"/>
            <p:cNvSpPr/>
            <p:nvPr/>
          </p:nvSpPr>
          <p:spPr>
            <a:xfrm>
              <a:off x="-228600" y="1066800"/>
              <a:ext cx="5181600" cy="48659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28600" y="1822320"/>
              <a:ext cx="5007786" cy="3794760"/>
            </a:xfrm>
            <a:prstGeom prst="rect">
              <a:avLst/>
            </a:prstGeom>
          </p:spPr>
        </p:pic>
      </p:grpSp>
      <p:sp>
        <p:nvSpPr>
          <p:cNvPr id="3" name="Right Bracket 2"/>
          <p:cNvSpPr/>
          <p:nvPr/>
        </p:nvSpPr>
        <p:spPr>
          <a:xfrm>
            <a:off x="4876800" y="1382460"/>
            <a:ext cx="76200" cy="4822320"/>
          </a:xfrm>
          <a:prstGeom prst="rightBracket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5562600" y="2430780"/>
            <a:ext cx="609600" cy="1524000"/>
          </a:xfrm>
          <a:prstGeom prst="rect">
            <a:avLst/>
          </a:prstGeom>
          <a:solidFill>
            <a:schemeClr val="accent3">
              <a:lumMod val="75000"/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105400" y="4224528"/>
            <a:ext cx="609600" cy="749808"/>
          </a:xfrm>
          <a:prstGeom prst="rect">
            <a:avLst/>
          </a:prstGeom>
          <a:solidFill>
            <a:schemeClr val="accent5">
              <a:lumMod val="75000"/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5149041" y="1644021"/>
            <a:ext cx="1436718" cy="812892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1600" b="1">
                <a:solidFill>
                  <a:schemeClr val="accent3">
                    <a:lumMod val="50000"/>
                  </a:schemeClr>
                </a:solidFill>
                <a:latin typeface="Garamond" panose="02020404030301010803" pitchFamily="18" charset="0"/>
              </a:rPr>
              <a:t>Rezervni inspiratorni volumen</a:t>
            </a:r>
            <a:endParaRPr lang="en-US" sz="1600" b="1" dirty="0">
              <a:solidFill>
                <a:schemeClr val="accent3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638800" y="4224528"/>
            <a:ext cx="1436718" cy="812892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1600" b="1">
                <a:solidFill>
                  <a:schemeClr val="accent5">
                    <a:lumMod val="75000"/>
                  </a:schemeClr>
                </a:solidFill>
                <a:latin typeface="Garamond" panose="02020404030301010803" pitchFamily="18" charset="0"/>
              </a:rPr>
              <a:t>Rezervni ekspiratorni volumen</a:t>
            </a:r>
            <a:endParaRPr lang="en-US" sz="1600" b="1" dirty="0">
              <a:solidFill>
                <a:schemeClr val="accent5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105400" y="2430780"/>
            <a:ext cx="1066800" cy="2543556"/>
          </a:xfrm>
          <a:prstGeom prst="rect">
            <a:avLst/>
          </a:prstGeom>
          <a:solidFill>
            <a:schemeClr val="bg2">
              <a:lumMod val="5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4920441" y="1754586"/>
            <a:ext cx="1436718" cy="812892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1600" b="1">
                <a:solidFill>
                  <a:schemeClr val="bg2">
                    <a:lumMod val="25000"/>
                  </a:schemeClr>
                </a:solidFill>
                <a:latin typeface="Garamond" panose="02020404030301010803" pitchFamily="18" charset="0"/>
              </a:rPr>
              <a:t>Vitalni kapacitet</a:t>
            </a:r>
            <a:endParaRPr lang="en-US" sz="1600" b="1" dirty="0">
              <a:solidFill>
                <a:schemeClr val="bg2">
                  <a:lumMod val="25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2438402" y="228600"/>
            <a:ext cx="7315199" cy="5334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200" b="1">
                <a:latin typeface="Garamond" pitchFamily="18" charset="0"/>
              </a:rPr>
              <a:t>Zdrav konj: mirovanje i fizička aktivnost</a:t>
            </a:r>
            <a:endParaRPr lang="en-US" sz="3200" b="1" dirty="0"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20325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4375 -0.00069 " pathEditMode="relative" rAng="0" ptsTypes="AA">
                                      <p:cBhvr>
                                        <p:cTn id="12" dur="5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87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4375 -0.00069 L 0.2375 -0.00069 " pathEditMode="relative" rAng="0" ptsTypes="AA">
                                      <p:cBhvr>
                                        <p:cTn id="60" dur="4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68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  <p:bldP spid="11" grpId="0"/>
      <p:bldP spid="11" grpId="1"/>
      <p:bldP spid="13" grpId="0"/>
      <p:bldP spid="13" grpId="1"/>
      <p:bldP spid="14" grpId="0" animBg="1"/>
      <p:bldP spid="14" grpId="1" animBg="1"/>
      <p:bldP spid="15" grpId="0"/>
      <p:bldP spid="15" grpId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1" y="1502190"/>
            <a:ext cx="7162799" cy="4626480"/>
          </a:xfrm>
          <a:prstGeom prst="rect">
            <a:avLst/>
          </a:prstGeom>
        </p:spPr>
      </p:pic>
      <p:grpSp>
        <p:nvGrpSpPr>
          <p:cNvPr id="6" name="Group 5"/>
          <p:cNvGrpSpPr/>
          <p:nvPr/>
        </p:nvGrpSpPr>
        <p:grpSpPr>
          <a:xfrm>
            <a:off x="-228600" y="1382460"/>
            <a:ext cx="5181600" cy="4865940"/>
            <a:chOff x="-228600" y="1066800"/>
            <a:chExt cx="5181600" cy="4865940"/>
          </a:xfrm>
        </p:grpSpPr>
        <p:sp>
          <p:nvSpPr>
            <p:cNvPr id="5" name="Rectangle 4"/>
            <p:cNvSpPr/>
            <p:nvPr/>
          </p:nvSpPr>
          <p:spPr>
            <a:xfrm>
              <a:off x="-228600" y="1066800"/>
              <a:ext cx="5181600" cy="48659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" name="Picture 1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28600" y="1822320"/>
              <a:ext cx="5007786" cy="3794760"/>
            </a:xfrm>
            <a:prstGeom prst="rect">
              <a:avLst/>
            </a:prstGeom>
          </p:spPr>
        </p:pic>
      </p:grpSp>
      <p:sp>
        <p:nvSpPr>
          <p:cNvPr id="3" name="Right Bracket 2"/>
          <p:cNvSpPr/>
          <p:nvPr/>
        </p:nvSpPr>
        <p:spPr>
          <a:xfrm>
            <a:off x="4876800" y="1382460"/>
            <a:ext cx="76200" cy="4822320"/>
          </a:xfrm>
          <a:prstGeom prst="rightBracket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9" name="Rectangle 8"/>
          <p:cNvSpPr/>
          <p:nvPr/>
        </p:nvSpPr>
        <p:spPr>
          <a:xfrm>
            <a:off x="6172200" y="2953512"/>
            <a:ext cx="472440" cy="1005840"/>
          </a:xfrm>
          <a:prstGeom prst="rect">
            <a:avLst/>
          </a:prstGeom>
          <a:solidFill>
            <a:schemeClr val="accent3">
              <a:lumMod val="75000"/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621867" y="4224528"/>
            <a:ext cx="609600" cy="347472"/>
          </a:xfrm>
          <a:prstGeom prst="rect">
            <a:avLst/>
          </a:prstGeom>
          <a:solidFill>
            <a:schemeClr val="accent5">
              <a:lumMod val="75000"/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ounded Rectangle 10"/>
          <p:cNvSpPr/>
          <p:nvPr/>
        </p:nvSpPr>
        <p:spPr>
          <a:xfrm>
            <a:off x="5726081" y="2078115"/>
            <a:ext cx="1436718" cy="812892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1600" b="1">
                <a:solidFill>
                  <a:schemeClr val="accent3">
                    <a:lumMod val="50000"/>
                  </a:schemeClr>
                </a:solidFill>
                <a:latin typeface="Garamond" panose="02020404030301010803" pitchFamily="18" charset="0"/>
              </a:rPr>
              <a:t>Rezervni inspiratorni volumen</a:t>
            </a:r>
            <a:endParaRPr lang="en-US" sz="1600" b="1" dirty="0">
              <a:solidFill>
                <a:schemeClr val="accent3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13" name="Rounded Rectangle 12"/>
          <p:cNvSpPr/>
          <p:nvPr/>
        </p:nvSpPr>
        <p:spPr>
          <a:xfrm>
            <a:off x="5236323" y="4597443"/>
            <a:ext cx="1436718" cy="812892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1600" b="1">
                <a:solidFill>
                  <a:schemeClr val="accent5">
                    <a:lumMod val="75000"/>
                  </a:schemeClr>
                </a:solidFill>
                <a:latin typeface="Garamond" panose="02020404030301010803" pitchFamily="18" charset="0"/>
              </a:rPr>
              <a:t>Rezervni ekspiratorni volumen</a:t>
            </a:r>
            <a:endParaRPr lang="en-US" sz="1600" b="1" dirty="0">
              <a:solidFill>
                <a:schemeClr val="accent5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5617386" y="2950871"/>
            <a:ext cx="1027254" cy="1634576"/>
          </a:xfrm>
          <a:prstGeom prst="rect">
            <a:avLst/>
          </a:prstGeom>
          <a:solidFill>
            <a:schemeClr val="accent2">
              <a:lumMod val="60000"/>
              <a:lumOff val="4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ounded Rectangle 14"/>
          <p:cNvSpPr/>
          <p:nvPr/>
        </p:nvSpPr>
        <p:spPr>
          <a:xfrm>
            <a:off x="5377641" y="2118476"/>
            <a:ext cx="1436718" cy="812892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1600" b="1">
                <a:solidFill>
                  <a:srgbClr val="FF0000"/>
                </a:solidFill>
                <a:latin typeface="Garamond" panose="02020404030301010803" pitchFamily="18" charset="0"/>
              </a:rPr>
              <a:t>Vitalni kapacitet</a:t>
            </a:r>
            <a:endParaRPr lang="en-US" sz="1600" b="1" dirty="0">
              <a:solidFill>
                <a:srgbClr val="FF0000"/>
              </a:solidFill>
              <a:latin typeface="Garamond" panose="02020404030301010803" pitchFamily="18" charset="0"/>
            </a:endParaRPr>
          </a:p>
        </p:txBody>
      </p:sp>
      <p:sp>
        <p:nvSpPr>
          <p:cNvPr id="16" name="Rounded Rectangle 15"/>
          <p:cNvSpPr/>
          <p:nvPr/>
        </p:nvSpPr>
        <p:spPr>
          <a:xfrm>
            <a:off x="1524000" y="228600"/>
            <a:ext cx="9144000" cy="5334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200" b="1" smtClean="0">
                <a:latin typeface="Garamond" pitchFamily="18" charset="0"/>
              </a:rPr>
              <a:t>Konj sa emfizemom: </a:t>
            </a:r>
            <a:r>
              <a:rPr lang="sr-Latn-RS" sz="3200" b="1">
                <a:latin typeface="Garamond" pitchFamily="18" charset="0"/>
              </a:rPr>
              <a:t>mirovanje i fizička aktivnost</a:t>
            </a:r>
            <a:endParaRPr lang="en-US" sz="3200" b="1" dirty="0">
              <a:latin typeface="Garamon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835472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6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6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4375 -0.00069 " pathEditMode="relative" rAng="0" ptsTypes="AA">
                                      <p:cBhvr>
                                        <p:cTn id="12" dur="4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187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9" grpId="1" animBg="1"/>
      <p:bldP spid="10" grpId="0" animBg="1"/>
      <p:bldP spid="10" grpId="1" animBg="1"/>
      <p:bldP spid="11" grpId="0"/>
      <p:bldP spid="11" grpId="1"/>
      <p:bldP spid="13" grpId="0"/>
      <p:bldP spid="13" grpId="1"/>
      <p:bldP spid="14" grpId="0" animBg="1"/>
      <p:bldP spid="14" grpId="1" animBg="1"/>
      <p:bldP spid="15" grpId="0"/>
      <p:bldP spid="15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09800" y="228600"/>
            <a:ext cx="7848600" cy="5334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200" b="1" smtClean="0">
                <a:latin typeface="Garamond" pitchFamily="18" charset="0"/>
              </a:rPr>
              <a:t>Konj sa RODP: </a:t>
            </a:r>
            <a:r>
              <a:rPr lang="sr-Latn-RS" sz="3200" b="1">
                <a:latin typeface="Garamond" pitchFamily="18" charset="0"/>
              </a:rPr>
              <a:t>mirovanje i fizička aktivnost</a:t>
            </a:r>
            <a:endParaRPr lang="en-US" sz="3200" b="1" dirty="0">
              <a:latin typeface="Garamond" pitchFamily="18" charset="0"/>
            </a:endParaRPr>
          </a:p>
        </p:txBody>
      </p:sp>
      <p:pic>
        <p:nvPicPr>
          <p:cNvPr id="18" name="Picture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67001" y="1502190"/>
            <a:ext cx="7162799" cy="4626479"/>
          </a:xfrm>
          <a:prstGeom prst="rect">
            <a:avLst/>
          </a:prstGeom>
        </p:spPr>
      </p:pic>
      <p:grpSp>
        <p:nvGrpSpPr>
          <p:cNvPr id="19" name="Group 18"/>
          <p:cNvGrpSpPr/>
          <p:nvPr/>
        </p:nvGrpSpPr>
        <p:grpSpPr>
          <a:xfrm>
            <a:off x="-228600" y="1382460"/>
            <a:ext cx="5181600" cy="4865940"/>
            <a:chOff x="-228600" y="1066800"/>
            <a:chExt cx="5181600" cy="4865940"/>
          </a:xfrm>
        </p:grpSpPr>
        <p:sp>
          <p:nvSpPr>
            <p:cNvPr id="20" name="Rectangle 19"/>
            <p:cNvSpPr/>
            <p:nvPr/>
          </p:nvSpPr>
          <p:spPr>
            <a:xfrm>
              <a:off x="-228600" y="1066800"/>
              <a:ext cx="5181600" cy="486594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1" name="Picture 20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-228600" y="1822320"/>
              <a:ext cx="5007786" cy="3794760"/>
            </a:xfrm>
            <a:prstGeom prst="rect">
              <a:avLst/>
            </a:prstGeom>
          </p:spPr>
        </p:pic>
      </p:grpSp>
      <p:sp>
        <p:nvSpPr>
          <p:cNvPr id="22" name="Right Bracket 21"/>
          <p:cNvSpPr/>
          <p:nvPr/>
        </p:nvSpPr>
        <p:spPr>
          <a:xfrm>
            <a:off x="4876800" y="1382460"/>
            <a:ext cx="76200" cy="4822320"/>
          </a:xfrm>
          <a:prstGeom prst="rightBracket">
            <a:avLst/>
          </a:prstGeom>
          <a:ln w="285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23" name="Rectangle 22"/>
          <p:cNvSpPr/>
          <p:nvPr/>
        </p:nvSpPr>
        <p:spPr>
          <a:xfrm>
            <a:off x="5726081" y="2779776"/>
            <a:ext cx="946960" cy="1188720"/>
          </a:xfrm>
          <a:prstGeom prst="rect">
            <a:avLst/>
          </a:prstGeom>
          <a:solidFill>
            <a:schemeClr val="accent3">
              <a:lumMod val="75000"/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/>
          <p:cNvSpPr/>
          <p:nvPr/>
        </p:nvSpPr>
        <p:spPr>
          <a:xfrm>
            <a:off x="5257800" y="4219193"/>
            <a:ext cx="468281" cy="378250"/>
          </a:xfrm>
          <a:prstGeom prst="rect">
            <a:avLst/>
          </a:prstGeom>
          <a:solidFill>
            <a:schemeClr val="accent5">
              <a:lumMod val="75000"/>
              <a:alpha val="4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24"/>
          <p:cNvSpPr/>
          <p:nvPr/>
        </p:nvSpPr>
        <p:spPr>
          <a:xfrm>
            <a:off x="5416574" y="1916149"/>
            <a:ext cx="1436718" cy="812892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1600" b="1">
                <a:solidFill>
                  <a:schemeClr val="accent3">
                    <a:lumMod val="50000"/>
                  </a:schemeClr>
                </a:solidFill>
                <a:latin typeface="Garamond" panose="02020404030301010803" pitchFamily="18" charset="0"/>
              </a:rPr>
              <a:t>Rezervni inspiratorni volumen</a:t>
            </a:r>
            <a:endParaRPr lang="en-US" sz="1600" b="1" dirty="0">
              <a:solidFill>
                <a:schemeClr val="accent3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26" name="Rounded Rectangle 25"/>
          <p:cNvSpPr/>
          <p:nvPr/>
        </p:nvSpPr>
        <p:spPr>
          <a:xfrm>
            <a:off x="4811682" y="4677012"/>
            <a:ext cx="1436718" cy="812892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1600" b="1">
                <a:solidFill>
                  <a:schemeClr val="accent5">
                    <a:lumMod val="75000"/>
                  </a:schemeClr>
                </a:solidFill>
                <a:latin typeface="Garamond" panose="02020404030301010803" pitchFamily="18" charset="0"/>
              </a:rPr>
              <a:t>Rezervni ekspiratorni volumen</a:t>
            </a:r>
            <a:endParaRPr lang="en-US" sz="1600" b="1" dirty="0">
              <a:solidFill>
                <a:schemeClr val="accent5">
                  <a:lumMod val="75000"/>
                </a:schemeClr>
              </a:solidFill>
              <a:latin typeface="Garamond" panose="02020404030301010803" pitchFamily="18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5261946" y="2779776"/>
            <a:ext cx="1584972" cy="1817667"/>
          </a:xfrm>
          <a:prstGeom prst="rect">
            <a:avLst/>
          </a:prstGeom>
          <a:solidFill>
            <a:schemeClr val="accent2">
              <a:lumMod val="60000"/>
              <a:lumOff val="40000"/>
              <a:alpha val="5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ounded Rectangle 27"/>
          <p:cNvSpPr/>
          <p:nvPr/>
        </p:nvSpPr>
        <p:spPr>
          <a:xfrm>
            <a:off x="5181600" y="1992260"/>
            <a:ext cx="1436718" cy="812892"/>
          </a:xfrm>
          <a:prstGeom prst="roundRect">
            <a:avLst/>
          </a:prstGeom>
          <a:noFill/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1600" b="1">
                <a:solidFill>
                  <a:srgbClr val="FF0000"/>
                </a:solidFill>
                <a:latin typeface="Garamond" panose="02020404030301010803" pitchFamily="18" charset="0"/>
              </a:rPr>
              <a:t>Vitalni kapacitet</a:t>
            </a:r>
            <a:endParaRPr lang="en-US" sz="1600" b="1" dirty="0">
              <a:solidFill>
                <a:srgbClr val="FF0000"/>
              </a:solidFill>
              <a:latin typeface="Garamond" panose="02020404030301010803" pitchFamily="18" charset="0"/>
            </a:endParaRPr>
          </a:p>
        </p:txBody>
      </p:sp>
      <p:sp>
        <p:nvSpPr>
          <p:cNvPr id="17" name="Rounded Rectangle 16"/>
          <p:cNvSpPr/>
          <p:nvPr/>
        </p:nvSpPr>
        <p:spPr>
          <a:xfrm>
            <a:off x="517071" y="1108062"/>
            <a:ext cx="3690257" cy="668526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sz="2400" b="1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RODP</a:t>
            </a:r>
            <a:r>
              <a:rPr lang="sr-Latn-RS" sz="240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 – </a:t>
            </a:r>
            <a:r>
              <a:rPr lang="sr-Latn-RS" sz="2400" b="1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rekurentna</a:t>
            </a:r>
            <a:r>
              <a:rPr lang="sr-Latn-RS" sz="240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  opstrukcija disajnih puteva.</a:t>
            </a:r>
            <a:endParaRPr lang="en-US" dirty="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57138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6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6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3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1625 -0.00069 " pathEditMode="relative" rAng="0" ptsTypes="AA">
                                      <p:cBhvr>
                                        <p:cTn id="12" dur="4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125" y="-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3" grpId="1" animBg="1"/>
      <p:bldP spid="24" grpId="0" animBg="1"/>
      <p:bldP spid="24" grpId="1" animBg="1"/>
      <p:bldP spid="25" grpId="0"/>
      <p:bldP spid="25" grpId="1"/>
      <p:bldP spid="26" grpId="0"/>
      <p:bldP spid="26" grpId="1"/>
      <p:bldP spid="27" grpId="0" animBg="1"/>
      <p:bldP spid="27" grpId="1" animBg="1"/>
      <p:bldP spid="28" grpId="0"/>
      <p:bldP spid="28" grpId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ounded Rectangle 9"/>
          <p:cNvSpPr/>
          <p:nvPr/>
        </p:nvSpPr>
        <p:spPr>
          <a:xfrm>
            <a:off x="1371600" y="381000"/>
            <a:ext cx="9448800" cy="5334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200" b="1" smtClean="0">
                <a:latin typeface="Garamond" pitchFamily="18" charset="0"/>
              </a:rPr>
              <a:t>Parametri za procenu funkcije respiratornog sistema</a:t>
            </a:r>
            <a:endParaRPr lang="en-US" sz="3200" b="1" dirty="0">
              <a:latin typeface="Garamond" pitchFamily="18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133600" y="1295400"/>
            <a:ext cx="7848600" cy="58331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800" b="1" smtClean="0">
                <a:solidFill>
                  <a:schemeClr val="bg1"/>
                </a:solidFill>
                <a:latin typeface="Garamond" panose="02020404030301010803" pitchFamily="18" charset="0"/>
              </a:rPr>
              <a:t>Parcijalni pritisak gasova (O</a:t>
            </a:r>
            <a:r>
              <a:rPr lang="sr-Latn-RS" sz="2400" b="1" smtClean="0">
                <a:solidFill>
                  <a:schemeClr val="bg1"/>
                </a:solidFill>
                <a:latin typeface="Garamond" panose="02020404030301010803" pitchFamily="18" charset="0"/>
              </a:rPr>
              <a:t>2</a:t>
            </a:r>
            <a:r>
              <a:rPr lang="sr-Latn-RS" sz="2800" b="1" smtClean="0">
                <a:solidFill>
                  <a:schemeClr val="bg1"/>
                </a:solidFill>
                <a:latin typeface="Garamond" panose="02020404030301010803" pitchFamily="18" charset="0"/>
              </a:rPr>
              <a:t> i CO</a:t>
            </a:r>
            <a:r>
              <a:rPr lang="sr-Latn-RS" sz="2400" b="1" smtClean="0">
                <a:solidFill>
                  <a:schemeClr val="bg1"/>
                </a:solidFill>
                <a:latin typeface="Garamond" panose="02020404030301010803" pitchFamily="18" charset="0"/>
              </a:rPr>
              <a:t>2</a:t>
            </a:r>
            <a:r>
              <a:rPr lang="sr-Latn-RS" sz="2800" b="1" smtClean="0">
                <a:solidFill>
                  <a:schemeClr val="bg1"/>
                </a:solidFill>
                <a:latin typeface="Garamond" panose="02020404030301010803" pitchFamily="18" charset="0"/>
              </a:rPr>
              <a:t>) u krvi</a:t>
            </a:r>
            <a:endParaRPr lang="en-US" sz="2000" b="1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381000" y="3493382"/>
            <a:ext cx="2438400" cy="58331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200" b="1" smtClean="0">
                <a:solidFill>
                  <a:schemeClr val="bg1"/>
                </a:solidFill>
                <a:latin typeface="Garamond" panose="02020404030301010803" pitchFamily="18" charset="0"/>
              </a:rPr>
              <a:t>Cijanoza</a:t>
            </a:r>
            <a:endParaRPr lang="en-US" sz="2400" b="1" dirty="0">
              <a:solidFill>
                <a:schemeClr val="bg1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24308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1371600" y="381000"/>
            <a:ext cx="9448800" cy="5334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200" b="1" smtClean="0">
                <a:latin typeface="Garamond" pitchFamily="18" charset="0"/>
              </a:rPr>
              <a:t>Parametri za procenu funkcije respiratornog sistema</a:t>
            </a:r>
            <a:endParaRPr lang="en-US" sz="3200" b="1" dirty="0">
              <a:latin typeface="Garamond" pitchFamily="18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133600" y="1295400"/>
            <a:ext cx="7848600" cy="58331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800" b="1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Parcijalni pritisak gasova (O2 i CO2) u krvi</a:t>
            </a:r>
            <a:endParaRPr lang="en-US" sz="2000" b="1" dirty="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2057400"/>
            <a:ext cx="6583250" cy="4381975"/>
          </a:xfrm>
          <a:prstGeom prst="rect">
            <a:avLst/>
          </a:prstGeom>
        </p:spPr>
      </p:pic>
      <p:sp>
        <p:nvSpPr>
          <p:cNvPr id="6" name="Rounded Rectangle 5"/>
          <p:cNvSpPr/>
          <p:nvPr/>
        </p:nvSpPr>
        <p:spPr>
          <a:xfrm>
            <a:off x="1181100" y="2312282"/>
            <a:ext cx="2438400" cy="58331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800" b="1" smtClean="0">
                <a:solidFill>
                  <a:srgbClr val="9097B3"/>
                </a:solidFill>
                <a:latin typeface="Garamond" panose="02020404030301010803" pitchFamily="18" charset="0"/>
              </a:rPr>
              <a:t>Cijanoza</a:t>
            </a:r>
            <a:endParaRPr lang="en-US" sz="2000" b="1" dirty="0">
              <a:solidFill>
                <a:srgbClr val="9097B3"/>
              </a:solidFill>
              <a:latin typeface="Garamond" panose="02020404030301010803" pitchFamily="18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1181100" y="3449610"/>
            <a:ext cx="2438400" cy="58331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800" b="1" smtClean="0">
                <a:solidFill>
                  <a:srgbClr val="9097B3"/>
                </a:solidFill>
                <a:latin typeface="Garamond" panose="02020404030301010803" pitchFamily="18" charset="0"/>
              </a:rPr>
              <a:t>&gt; 30 g/L</a:t>
            </a:r>
            <a:endParaRPr lang="en-US" sz="2000" b="1" dirty="0">
              <a:solidFill>
                <a:srgbClr val="9097B3"/>
              </a:solidFill>
              <a:latin typeface="Garamond" panose="02020404030301010803" pitchFamily="18" charset="0"/>
            </a:endParaRPr>
          </a:p>
        </p:txBody>
      </p:sp>
      <p:sp>
        <p:nvSpPr>
          <p:cNvPr id="8" name="Rounded Rectangle 7"/>
          <p:cNvSpPr/>
          <p:nvPr/>
        </p:nvSpPr>
        <p:spPr>
          <a:xfrm>
            <a:off x="838200" y="4032928"/>
            <a:ext cx="3124200" cy="58331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800" smtClean="0">
                <a:solidFill>
                  <a:srgbClr val="9097B3"/>
                </a:solidFill>
                <a:latin typeface="Garamond" panose="02020404030301010803" pitchFamily="18" charset="0"/>
              </a:rPr>
              <a:t>deoksigenisanog</a:t>
            </a:r>
            <a:endParaRPr lang="en-US" sz="2000" dirty="0">
              <a:solidFill>
                <a:srgbClr val="9097B3"/>
              </a:solidFill>
              <a:latin typeface="Garamond" panose="02020404030301010803" pitchFamily="18" charset="0"/>
            </a:endParaRPr>
          </a:p>
        </p:txBody>
      </p:sp>
      <p:sp>
        <p:nvSpPr>
          <p:cNvPr id="9" name="Rounded Rectangle 8"/>
          <p:cNvSpPr/>
          <p:nvPr/>
        </p:nvSpPr>
        <p:spPr>
          <a:xfrm>
            <a:off x="838200" y="4522082"/>
            <a:ext cx="3124200" cy="58331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800" smtClean="0">
                <a:solidFill>
                  <a:srgbClr val="9097B3"/>
                </a:solidFill>
                <a:latin typeface="Garamond" panose="02020404030301010803" pitchFamily="18" charset="0"/>
              </a:rPr>
              <a:t>hemoglobina</a:t>
            </a:r>
            <a:endParaRPr lang="en-US" sz="2000" dirty="0">
              <a:solidFill>
                <a:srgbClr val="9097B3"/>
              </a:solidFill>
              <a:latin typeface="Garamond" panose="02020404030301010803" pitchFamily="18" charset="0"/>
            </a:endParaRPr>
          </a:p>
        </p:txBody>
      </p:sp>
      <p:cxnSp>
        <p:nvCxnSpPr>
          <p:cNvPr id="5" name="Straight Arrow Connector 4"/>
          <p:cNvCxnSpPr>
            <a:stCxn id="6" idx="2"/>
          </p:cNvCxnSpPr>
          <p:nvPr/>
        </p:nvCxnSpPr>
        <p:spPr>
          <a:xfrm>
            <a:off x="2400300" y="2895600"/>
            <a:ext cx="0" cy="554010"/>
          </a:xfrm>
          <a:prstGeom prst="straightConnector1">
            <a:avLst/>
          </a:prstGeom>
          <a:ln w="57150">
            <a:solidFill>
              <a:srgbClr val="9097B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ounded Rectangle 11"/>
          <p:cNvSpPr/>
          <p:nvPr/>
        </p:nvSpPr>
        <p:spPr>
          <a:xfrm>
            <a:off x="152400" y="5594554"/>
            <a:ext cx="4495800" cy="58331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800" smtClean="0">
                <a:solidFill>
                  <a:srgbClr val="C00000"/>
                </a:solidFill>
                <a:latin typeface="Garamond" panose="02020404030301010803" pitchFamily="18" charset="0"/>
              </a:rPr>
              <a:t>Bolesti respiratornog sistema </a:t>
            </a:r>
          </a:p>
          <a:p>
            <a:pPr algn="ctr"/>
            <a:r>
              <a:rPr lang="sr-Latn-RS" sz="2800" smtClean="0">
                <a:solidFill>
                  <a:srgbClr val="C00000"/>
                </a:solidFill>
                <a:latin typeface="Garamond" panose="02020404030301010803" pitchFamily="18" charset="0"/>
              </a:rPr>
              <a:t>i deoksigenisani hemoglobin? </a:t>
            </a:r>
            <a:endParaRPr lang="en-US" sz="2000" dirty="0">
              <a:solidFill>
                <a:srgbClr val="C00000"/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72068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/>
          <p:cNvSpPr/>
          <p:nvPr/>
        </p:nvSpPr>
        <p:spPr>
          <a:xfrm>
            <a:off x="1371600" y="381000"/>
            <a:ext cx="9448800" cy="5334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200" b="1" smtClean="0">
                <a:latin typeface="Garamond" pitchFamily="18" charset="0"/>
              </a:rPr>
              <a:t>Parametri za procenu funkcije respiratornog sistema</a:t>
            </a:r>
            <a:endParaRPr lang="en-US" sz="3200" b="1" dirty="0">
              <a:latin typeface="Garamond" pitchFamily="18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133600" y="1295400"/>
            <a:ext cx="7848600" cy="58331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800" b="1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Parcijalni pritisak gasova (O</a:t>
            </a:r>
            <a:r>
              <a:rPr lang="sr-Latn-RS" sz="2400" b="1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2</a:t>
            </a:r>
            <a:r>
              <a:rPr lang="sr-Latn-RS" sz="2800" b="1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 i CO</a:t>
            </a:r>
            <a:r>
              <a:rPr lang="sr-Latn-RS" sz="2400" b="1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2</a:t>
            </a:r>
            <a:r>
              <a:rPr lang="sr-Latn-RS" sz="2800" b="1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) u krvi</a:t>
            </a:r>
            <a:endParaRPr lang="en-US" sz="2000" b="1" dirty="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pic>
        <p:nvPicPr>
          <p:cNvPr id="5" name="Picture 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0" y="2362200"/>
            <a:ext cx="6402327" cy="40386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60" r="18059"/>
          <a:stretch/>
        </p:blipFill>
        <p:spPr>
          <a:xfrm rot="5400000">
            <a:off x="-243311" y="3138909"/>
            <a:ext cx="4060608" cy="250718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636" t="13468" r="30777" b="27609"/>
          <a:stretch/>
        </p:blipFill>
        <p:spPr>
          <a:xfrm rot="5400000">
            <a:off x="2175613" y="3418282"/>
            <a:ext cx="4038602" cy="1926437"/>
          </a:xfrm>
          <a:prstGeom prst="rect">
            <a:avLst/>
          </a:prstGeom>
        </p:spPr>
      </p:pic>
      <p:sp>
        <p:nvSpPr>
          <p:cNvPr id="8" name="Rounded Rectangle 7"/>
          <p:cNvSpPr/>
          <p:nvPr/>
        </p:nvSpPr>
        <p:spPr>
          <a:xfrm>
            <a:off x="5384800" y="6400802"/>
            <a:ext cx="4978400" cy="483482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sr-Latn-RS" sz="2000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Ljubaznošću koleginice Mirjane Gajić.</a:t>
            </a:r>
            <a:endParaRPr lang="en-US" sz="1600" dirty="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8693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l="36667" t="23333" r="24167" b="6296"/>
          <a:stretch/>
        </p:blipFill>
        <p:spPr>
          <a:xfrm>
            <a:off x="9053332" y="3296058"/>
            <a:ext cx="3138668" cy="341011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0" name="Rounded Rectangle 9"/>
          <p:cNvSpPr/>
          <p:nvPr/>
        </p:nvSpPr>
        <p:spPr>
          <a:xfrm>
            <a:off x="1371600" y="381000"/>
            <a:ext cx="9448800" cy="533400"/>
          </a:xfrm>
          <a:prstGeom prst="roundRect">
            <a:avLst/>
          </a:prstGeom>
          <a:solidFill>
            <a:schemeClr val="tx2">
              <a:lumMod val="75000"/>
            </a:schemeClr>
          </a:solidFill>
          <a:ln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3200" b="1" smtClean="0">
                <a:latin typeface="Garamond" pitchFamily="18" charset="0"/>
              </a:rPr>
              <a:t>Parametri za procenu funkcije respiratornog sistema</a:t>
            </a:r>
            <a:endParaRPr lang="en-US" sz="3200" b="1" dirty="0">
              <a:latin typeface="Garamond" pitchFamily="18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2133600" y="1295400"/>
            <a:ext cx="7848600" cy="583318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sr-Latn-RS" sz="2800" b="1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Parcijalni pritisak gasova (O</a:t>
            </a:r>
            <a:r>
              <a:rPr lang="sr-Latn-RS" sz="2400" b="1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2</a:t>
            </a:r>
            <a:r>
              <a:rPr lang="sr-Latn-RS" sz="2800" b="1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 i CO</a:t>
            </a:r>
            <a:r>
              <a:rPr lang="sr-Latn-RS" sz="2400" b="1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2</a:t>
            </a:r>
            <a:r>
              <a:rPr lang="sr-Latn-RS" sz="2800" b="1" smtClean="0">
                <a:solidFill>
                  <a:schemeClr val="tx2">
                    <a:lumMod val="50000"/>
                  </a:schemeClr>
                </a:solidFill>
                <a:latin typeface="Garamond" panose="02020404030301010803" pitchFamily="18" charset="0"/>
              </a:rPr>
              <a:t>) u krvi</a:t>
            </a:r>
            <a:endParaRPr lang="en-US" sz="2000" b="1" dirty="0">
              <a:solidFill>
                <a:schemeClr val="tx2">
                  <a:lumMod val="50000"/>
                </a:schemeClr>
              </a:solidFill>
              <a:latin typeface="Garamond" panose="02020404030301010803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23750" t="15185" r="35833" b="6297"/>
          <a:stretch/>
        </p:blipFill>
        <p:spPr>
          <a:xfrm rot="21424543">
            <a:off x="219027" y="2289657"/>
            <a:ext cx="3268606" cy="409062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/>
          <a:srcRect l="32084" t="19630" r="30417" b="8519"/>
          <a:stretch/>
        </p:blipFill>
        <p:spPr>
          <a:xfrm>
            <a:off x="3417133" y="3018598"/>
            <a:ext cx="3282450" cy="365958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5"/>
          <a:srcRect l="12083" t="21852" r="54584" b="9259"/>
          <a:stretch/>
        </p:blipFill>
        <p:spPr>
          <a:xfrm rot="403304">
            <a:off x="6153175" y="2213354"/>
            <a:ext cx="2938531" cy="375361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309308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8889" b="7778"/>
          <a:stretch/>
        </p:blipFill>
        <p:spPr>
          <a:xfrm>
            <a:off x="609600" y="-9525"/>
            <a:ext cx="10988040" cy="6867525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4038600" y="5562600"/>
            <a:ext cx="512420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defRPr/>
            </a:pPr>
            <a:r>
              <a:rPr lang="sr-Latn-RS" sz="5400" b="1" dirty="0">
                <a:solidFill>
                  <a:prstClr val="white"/>
                </a:solidFill>
                <a:latin typeface="Garamond" panose="02020404030301010803" pitchFamily="18" charset="0"/>
                <a:cs typeface="Arial" charset="0"/>
              </a:rPr>
              <a:t>Hvala </a:t>
            </a:r>
            <a:r>
              <a:rPr lang="sr-Latn-RS" sz="5400" b="1">
                <a:solidFill>
                  <a:prstClr val="white"/>
                </a:solidFill>
                <a:latin typeface="Garamond" panose="02020404030301010803" pitchFamily="18" charset="0"/>
                <a:cs typeface="Arial" charset="0"/>
              </a:rPr>
              <a:t>na </a:t>
            </a:r>
            <a:r>
              <a:rPr lang="sr-Latn-RS" sz="5400" b="1" smtClean="0">
                <a:solidFill>
                  <a:prstClr val="white"/>
                </a:solidFill>
                <a:latin typeface="Garamond" panose="02020404030301010803" pitchFamily="18" charset="0"/>
                <a:cs typeface="Arial" charset="0"/>
              </a:rPr>
              <a:t>pažnji.</a:t>
            </a:r>
            <a:endParaRPr lang="en-US" sz="5400" b="1" dirty="0">
              <a:solidFill>
                <a:prstClr val="white"/>
              </a:solidFill>
              <a:latin typeface="Garamond" panose="02020404030301010803" pitchFamily="18" charset="0"/>
              <a:cs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5120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3414</TotalTime>
  <Words>1081</Words>
  <Application>Microsoft Office PowerPoint</Application>
  <PresentationFormat>Widescreen</PresentationFormat>
  <Paragraphs>266</Paragraphs>
  <Slides>31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Arial</vt:lpstr>
      <vt:lpstr>Calibri</vt:lpstr>
      <vt:lpstr>Garamond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Grizli777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Vežba br. 3  Dokazivanje prisustva žučnih boja i žučnih kiselina Reakcije za dokazivanje prisustva holesterola Određivanje respiratornih volumena i kapaciteta</dc:title>
  <dc:creator>Compaq 8710w</dc:creator>
  <cp:lastModifiedBy>Dušan Bošnjaković</cp:lastModifiedBy>
  <cp:revision>458</cp:revision>
  <dcterms:created xsi:type="dcterms:W3CDTF">2014-03-10T07:40:24Z</dcterms:created>
  <dcterms:modified xsi:type="dcterms:W3CDTF">2026-04-19T17:49:19Z</dcterms:modified>
</cp:coreProperties>
</file>